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2"/>
  </p:notesMasterIdLst>
  <p:sldIdLst>
    <p:sldId id="257" r:id="rId3"/>
    <p:sldId id="260" r:id="rId4"/>
    <p:sldId id="429" r:id="rId5"/>
    <p:sldId id="259" r:id="rId6"/>
    <p:sldId id="359" r:id="rId7"/>
    <p:sldId id="360" r:id="rId8"/>
    <p:sldId id="361" r:id="rId9"/>
    <p:sldId id="440" r:id="rId10"/>
    <p:sldId id="372" r:id="rId11"/>
    <p:sldId id="441" r:id="rId12"/>
    <p:sldId id="442" r:id="rId13"/>
    <p:sldId id="444" r:id="rId14"/>
    <p:sldId id="445" r:id="rId15"/>
    <p:sldId id="446" r:id="rId16"/>
    <p:sldId id="447" r:id="rId17"/>
    <p:sldId id="448" r:id="rId18"/>
    <p:sldId id="449" r:id="rId19"/>
    <p:sldId id="419" r:id="rId20"/>
    <p:sldId id="420" r:id="rId21"/>
    <p:sldId id="422" r:id="rId22"/>
    <p:sldId id="424" r:id="rId23"/>
    <p:sldId id="426" r:id="rId24"/>
    <p:sldId id="427" r:id="rId25"/>
    <p:sldId id="428" r:id="rId26"/>
    <p:sldId id="498" r:id="rId27"/>
    <p:sldId id="499" r:id="rId28"/>
    <p:sldId id="500" r:id="rId29"/>
    <p:sldId id="501" r:id="rId30"/>
    <p:sldId id="430" r:id="rId31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FFCC00"/>
    <a:srgbClr val="FFFF00"/>
    <a:srgbClr val="993300"/>
    <a:srgbClr val="00CC00"/>
    <a:srgbClr val="000099"/>
    <a:srgbClr val="003399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00"/>
    <p:restoredTop sz="94200"/>
  </p:normalViewPr>
  <p:slideViewPr>
    <p:cSldViewPr showGuides="1">
      <p:cViewPr>
        <p:scale>
          <a:sx n="75" d="100"/>
          <a:sy n="75" d="100"/>
        </p:scale>
        <p:origin x="-1722" y="-390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2018/4/11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标题 31539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15395" name="副标题 31539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315396" name="日期占位符 31539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15397" name="页脚占位符 31539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15398" name="灯片编号占位符 31539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96229" y="1683656"/>
            <a:ext cx="4717142" cy="1988457"/>
          </a:xfrm>
        </p:spPr>
        <p:txBody>
          <a:bodyPr anchor="b">
            <a:normAutofit/>
          </a:bodyPr>
          <a:lstStyle>
            <a:lvl1pPr algn="ctr">
              <a:lnSpc>
                <a:spcPct val="15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96229" y="3904342"/>
            <a:ext cx="4717142" cy="1164771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F0064-1D3A-4468-A1B1-52CF93AA3DB0}" type="datetimeFigureOut">
              <a:rPr lang="zh-CN" altLang="en-US" smtClean="0"/>
              <a:pPr/>
              <a:t>2018/4/11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9EE8-1FE3-4EDB-A8CA-BA68A812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F0064-1D3A-4468-A1B1-52CF93AA3DB0}" type="datetimeFigureOut">
              <a:rPr lang="zh-CN" altLang="en-US" smtClean="0"/>
              <a:pPr/>
              <a:t>2018/4/11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9EE8-1FE3-4EDB-A8CA-BA68A812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0686" y="1511141"/>
            <a:ext cx="4296230" cy="16006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5238" y="3549387"/>
            <a:ext cx="4499430" cy="95004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F0064-1D3A-4468-A1B1-52CF93AA3DB0}" type="datetimeFigureOut">
              <a:rPr lang="zh-CN" altLang="en-US" smtClean="0"/>
              <a:pPr/>
              <a:t>2018/4/11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9EE8-1FE3-4EDB-A8CA-BA68A812CEF7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3"/>
          <p:cNvCxnSpPr>
            <a:cxnSpLocks noChangeShapeType="1"/>
          </p:cNvCxnSpPr>
          <p:nvPr>
            <p:custDataLst>
              <p:tags r:id="rId1"/>
            </p:custDataLst>
          </p:nvPr>
        </p:nvCxnSpPr>
        <p:spPr bwMode="auto">
          <a:xfrm>
            <a:off x="1" y="3330563"/>
            <a:ext cx="6115049" cy="0"/>
          </a:xfrm>
          <a:prstGeom prst="line">
            <a:avLst/>
          </a:prstGeom>
          <a:noFill/>
          <a:ln w="19050" algn="ctr">
            <a:solidFill>
              <a:schemeClr val="accent1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" name="直接连接符 4"/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>
            <a:off x="3805238" y="3368062"/>
            <a:ext cx="5338761" cy="0"/>
          </a:xfrm>
          <a:prstGeom prst="line">
            <a:avLst/>
          </a:prstGeom>
          <a:noFill/>
          <a:ln w="19050" algn="ctr">
            <a:solidFill>
              <a:schemeClr val="accent1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654629"/>
            <a:ext cx="3886200" cy="4522334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654629"/>
            <a:ext cx="3886200" cy="4522334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F0064-1D3A-4468-A1B1-52CF93AA3DB0}" type="datetimeFigureOut">
              <a:rPr lang="zh-CN" altLang="en-US" smtClean="0"/>
              <a:pPr/>
              <a:t>2018/4/11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9EE8-1FE3-4EDB-A8CA-BA68A812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149349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F0064-1D3A-4468-A1B1-52CF93AA3DB0}" type="datetimeFigureOut">
              <a:rPr lang="zh-CN" altLang="en-US" smtClean="0"/>
              <a:pPr/>
              <a:t>2018/4/11 Wednesday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9EE8-1FE3-4EDB-A8CA-BA68A812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5182" y="2920794"/>
            <a:ext cx="6773636" cy="1016413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F0064-1D3A-4468-A1B1-52CF93AA3DB0}" type="datetimeFigureOut">
              <a:rPr lang="zh-CN" altLang="en-US" smtClean="0"/>
              <a:pPr/>
              <a:t>2018/4/11 Wednesday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9EE8-1FE3-4EDB-A8CA-BA68A812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F0064-1D3A-4468-A1B1-52CF93AA3DB0}" type="datetimeFigureOut">
              <a:rPr lang="zh-CN" altLang="en-US" smtClean="0"/>
              <a:pPr/>
              <a:t>2018/4/11 Wednesday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9EE8-1FE3-4EDB-A8CA-BA68A812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14391" y="733425"/>
            <a:ext cx="4478400" cy="540360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6EF2F5ED-D19D-4097-92A9-D6092B3D6E68}" type="datetimeFigureOut">
              <a:rPr lang="zh-CN" altLang="en-US" smtClean="0"/>
              <a:pPr/>
              <a:t>2018/4/11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A7AAEAA2-D029-4D23-B6D5-DE004B8B3E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F0064-1D3A-4468-A1B1-52CF93AA3DB0}" type="datetimeFigureOut">
              <a:rPr lang="zh-CN" altLang="en-US" smtClean="0"/>
              <a:pPr/>
              <a:t>2018/4/11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9EE8-1FE3-4EDB-A8CA-BA68A812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61D3F-34E9-4F9D-84A2-72367D9F9A68}" type="datetimeFigureOut">
              <a:rPr lang="zh-CN" altLang="en-US" smtClean="0"/>
              <a:pPr/>
              <a:t>2018/4/11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4DC01-BD11-43BE-8FE9-19C0CFD26E47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522288"/>
            <a:ext cx="7886700" cy="56753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标题 314369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14371" name="文本占位符 314370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14372" name="日期占位符 31437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314373" name="页脚占位符 31437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314374" name="灯片编号占位符 31437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365126"/>
            <a:ext cx="7886700" cy="10164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649896"/>
            <a:ext cx="7886700" cy="45270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F0064-1D3A-4468-A1B1-52CF93AA3DB0}" type="datetimeFigureOut">
              <a:rPr lang="zh-CN" altLang="en-US" smtClean="0"/>
              <a:pPr/>
              <a:t>2018/4/11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29EE8-1FE3-4EDB-A8CA-BA68A812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19.xml"/><Relationship Id="rId4" Type="http://schemas.openxmlformats.org/officeDocument/2006/relationships/tags" Target="../tags/tag2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31.xml"/><Relationship Id="rId7" Type="http://schemas.openxmlformats.org/officeDocument/2006/relationships/image" Target="../media/image11.jpe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image" Target="../media/image13.jpeg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3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tags" Target="../tags/tag44.xml"/><Relationship Id="rId7" Type="http://schemas.openxmlformats.org/officeDocument/2006/relationships/image" Target="../media/image17.jpe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7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5.jpeg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7.jpeg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tags" Target="../tags/tag22.xml"/><Relationship Id="rId7" Type="http://schemas.openxmlformats.org/officeDocument/2006/relationships/image" Target="../media/image8.jpe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7" name="文本框 100356"/>
          <p:cNvSpPr txBox="1"/>
          <p:nvPr/>
        </p:nvSpPr>
        <p:spPr>
          <a:xfrm>
            <a:off x="250825" y="1125538"/>
            <a:ext cx="8424863" cy="44615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3600" b="1" dirty="0"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教学目标</a:t>
            </a:r>
          </a:p>
          <a:p>
            <a:endParaRPr lang="zh-CN" altLang="en-US" sz="2000" dirty="0">
              <a:ea typeface="宋体" panose="02010600030101010101" pitchFamily="2" charset="-122"/>
            </a:endParaRPr>
          </a:p>
          <a:p>
            <a:r>
              <a:rPr lang="zh-CN" altLang="en-US" sz="2000" dirty="0">
                <a:ea typeface="宋体" panose="02010600030101010101" pitchFamily="2" charset="-122"/>
              </a:rPr>
              <a:t>         </a:t>
            </a:r>
            <a:r>
              <a:rPr lang="zh-CN" altLang="en-US" sz="2400" dirty="0">
                <a:ea typeface="宋体" panose="02010600030101010101" pitchFamily="2" charset="-122"/>
              </a:rPr>
              <a:t>在学习了</a:t>
            </a:r>
            <a:r>
              <a:rPr lang="en-US" altLang="zh-CN" sz="2400">
                <a:ea typeface="宋体" panose="02010600030101010101" pitchFamily="2" charset="-122"/>
              </a:rPr>
              <a:t>AutoCAD</a:t>
            </a:r>
            <a:r>
              <a:rPr lang="zh-CN" altLang="en-US" sz="2400" dirty="0">
                <a:ea typeface="宋体" panose="02010600030101010101" pitchFamily="2" charset="-122"/>
              </a:rPr>
              <a:t>的基本知识和概念之后，就能真正开始进入绘制图的实际操作过程。           </a:t>
            </a:r>
          </a:p>
          <a:p>
            <a:r>
              <a:rPr lang="zh-CN" altLang="en-US" sz="2400" dirty="0">
                <a:ea typeface="宋体" panose="02010600030101010101" pitchFamily="2" charset="-122"/>
              </a:rPr>
              <a:t>       通过某三层楼平面实例，结合制图规范要求，详细介绍建筑平面施工图的基本绘制方法和技巧。</a:t>
            </a:r>
          </a:p>
          <a:p>
            <a:r>
              <a:rPr lang="zh-CN" altLang="en-US" sz="2400" dirty="0">
                <a:ea typeface="宋体" panose="02010600030101010101" pitchFamily="2" charset="-122"/>
              </a:rPr>
              <a:t>       通过学习，如何进行尺寸和文字标注。</a:t>
            </a:r>
          </a:p>
          <a:p>
            <a:r>
              <a:rPr lang="zh-CN" altLang="en-US" sz="2400" dirty="0">
                <a:ea typeface="宋体" panose="02010600030101010101" pitchFamily="2" charset="-122"/>
              </a:rPr>
              <a:t>       需要说明的是，平面图中各构件的绘制方法不是唯一的，应根据具体图形的不同特点来选择简便和快捷的方式，注意熟悉快捷键的使用，多进行实践，才能达到熟能生巧的目的。</a:t>
            </a:r>
          </a:p>
        </p:txBody>
      </p:sp>
      <p:sp>
        <p:nvSpPr>
          <p:cNvPr id="100360" name="文本框 100359"/>
          <p:cNvSpPr txBox="1"/>
          <p:nvPr/>
        </p:nvSpPr>
        <p:spPr>
          <a:xfrm>
            <a:off x="179388" y="333375"/>
            <a:ext cx="71294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 dirty="0" smtClean="0"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       任</a:t>
            </a:r>
            <a:r>
              <a:rPr lang="zh-CN" altLang="en-US" b="1" dirty="0"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务 平面图的绘制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二 尺寸标注和文字说明 </a:t>
            </a: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idx="1"/>
            <p:custDataLst>
              <p:tags r:id="rId3"/>
            </p:custDataLst>
          </p:nvPr>
        </p:nvPicPr>
        <p:blipFill>
          <a:blip r:embed="rId6" cstate="print"/>
          <a:srcRect l="13122" r="13122"/>
          <a:stretch>
            <a:fillRect/>
          </a:stretch>
        </p:blipFill>
        <p:spPr>
          <a:xfrm>
            <a:off x="5026771" y="733425"/>
            <a:ext cx="2453640" cy="5403600"/>
          </a:xfrm>
        </p:spPr>
      </p:pic>
      <p:sp>
        <p:nvSpPr>
          <p:cNvPr id="6" name="文本占位符 5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25000"/>
              </a:lnSpc>
              <a:buClrTx/>
              <a:buFont typeface="Wingdings" panose="05000000000000000000" pitchFamily="2" charset="2"/>
              <a:buNone/>
            </a:pPr>
            <a:r>
              <a:rPr lang="en-US" altLang="zh-CN" smtClean="0"/>
              <a:t>1.</a:t>
            </a:r>
            <a:r>
              <a:rPr lang="zh-CN" altLang="en-US" dirty="0" smtClean="0"/>
              <a:t>标注样式设置 </a:t>
            </a:r>
          </a:p>
          <a:p>
            <a:pPr>
              <a:lnSpc>
                <a:spcPct val="125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dirty="0" smtClean="0"/>
              <a:t>      尺寸标注是建筑工程图中的重要组成部分。</a:t>
            </a:r>
          </a:p>
          <a:p>
            <a:pPr>
              <a:lnSpc>
                <a:spcPct val="125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US" altLang="zh-CN" smtClean="0"/>
              <a:t>      AutoCAD</a:t>
            </a:r>
            <a:r>
              <a:rPr lang="zh-CN" altLang="en-US" dirty="0" smtClean="0"/>
              <a:t>的默认设置，不能完全满足建筑工程制图的要求，因而用户需要根据建筑工程制图的标准对其进行设置。用户可利用“标注样式管理器”（</a:t>
            </a:r>
            <a:r>
              <a:rPr lang="en-US" altLang="zh-CN" smtClean="0"/>
              <a:t>D</a:t>
            </a:r>
            <a:r>
              <a:rPr lang="zh-CN" altLang="en-US" dirty="0" smtClean="0"/>
              <a:t>）设置自己需要的尺寸标注样式。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Picture_1"/>
          <p:cNvSpPr/>
          <p:nvPr>
            <p:custDataLst>
              <p:tags r:id="rId2"/>
            </p:custDataLst>
          </p:nvPr>
        </p:nvSpPr>
        <p:spPr>
          <a:xfrm rot="21093959">
            <a:off x="4581433" y="2367422"/>
            <a:ext cx="2300309" cy="2304591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 l="-8724" t="-442" r="-35844" b="442"/>
            </a:stretch>
          </a:blipFill>
          <a:ln w="254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CN" altLang="en-US" sz="570"/>
          </a:p>
        </p:txBody>
      </p:sp>
      <p:sp>
        <p:nvSpPr>
          <p:cNvPr id="4" name="MH_Picture_2"/>
          <p:cNvSpPr/>
          <p:nvPr>
            <p:custDataLst>
              <p:tags r:id="rId3"/>
            </p:custDataLst>
          </p:nvPr>
        </p:nvSpPr>
        <p:spPr>
          <a:xfrm rot="329246">
            <a:off x="2262259" y="2119152"/>
            <a:ext cx="2300309" cy="2304591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 l="-47780" t="474" r="-12518" b="-474"/>
            </a:stretch>
          </a:blipFill>
          <a:ln w="254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CN" altLang="en-US" sz="570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128713" y="5072929"/>
            <a:ext cx="6886575" cy="1052099"/>
          </a:xfrm>
          <a:prstGeom prst="rect">
            <a:avLst/>
          </a:prstGeom>
        </p:spPr>
        <p:txBody>
          <a:bodyPr vert="horz" wrap="square" anchor="t" anchorCtr="0">
            <a:normAutofit fontScale="75000" lnSpcReduction="20000"/>
          </a:bodyPr>
          <a:lstStyle>
            <a:defPPr>
              <a:defRPr lang="zh-CN"/>
            </a:defPPr>
            <a:lvl1pPr>
              <a:lnSpc>
                <a:spcPct val="130000"/>
              </a:lnSpc>
              <a:defRPr kern="1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lnSpc>
                <a:spcPct val="150000"/>
              </a:lnSpc>
              <a:buClrTx/>
              <a:buFont typeface="Wingdings" panose="05000000000000000000" pitchFamily="2" charset="2"/>
              <a:buNone/>
            </a:pPr>
            <a:r>
              <a:rPr lang="en-US" altLang="zh-CN"/>
              <a:t>1.</a:t>
            </a:r>
            <a:r>
              <a:rPr lang="zh-CN" altLang="en-US" dirty="0"/>
              <a:t>标注样式设置</a:t>
            </a:r>
          </a:p>
          <a:p>
            <a:pPr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dirty="0"/>
              <a:t>    </a:t>
            </a: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628650" y="365126"/>
            <a:ext cx="7886700" cy="1016413"/>
          </a:xfrm>
          <a:prstGeom prst="rect">
            <a:avLst/>
          </a:prstGeom>
        </p:spPr>
        <p:txBody>
          <a:bodyPr anchor="ctr" anchorCtr="0"/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6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 smtClean="0"/>
              <a:t>二 尺寸标注和文字说明 </a:t>
            </a: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>
            <p:custDataLst>
              <p:tags r:id="rId2"/>
            </p:custDataLst>
          </p:nvPr>
        </p:nvPicPr>
        <p:blipFill rotWithShape="1">
          <a:blip r:embed="rId6" cstate="print"/>
          <a:srcRect l="43" t="19581" r="322" b="8245"/>
          <a:stretch>
            <a:fillRect/>
          </a:stretch>
        </p:blipFill>
        <p:spPr>
          <a:xfrm>
            <a:off x="2238375" y="1377000"/>
            <a:ext cx="4667250" cy="42804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619200" y="425054"/>
            <a:ext cx="7884000" cy="774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defPPr>
              <a:defRPr lang="zh-CN"/>
            </a:defPPr>
            <a:lvl1pPr>
              <a:defRPr sz="32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 smtClean="0">
                <a:solidFill>
                  <a:schemeClr val="accent1"/>
                </a:solidFill>
              </a:rPr>
              <a:t>二 尺寸标注和文字说明 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619200" y="5835347"/>
            <a:ext cx="7884000" cy="597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defPPr>
              <a:defRPr lang="zh-CN"/>
            </a:defPPr>
            <a:lvl1pPr lvl="0" indent="0">
              <a:buNone/>
            </a:lvl1pPr>
            <a:lvl2pPr indent="0">
              <a:buNone/>
              <a:defRPr sz="1400"/>
            </a:lvl2pPr>
            <a:lvl3pPr indent="0">
              <a:buNone/>
              <a:defRPr sz="1200"/>
            </a:lvl3pPr>
            <a:lvl4pPr indent="0">
              <a:buNone/>
              <a:defRPr sz="1000"/>
            </a:lvl4pPr>
            <a:lvl5pPr indent="0">
              <a:buNone/>
              <a:defRPr sz="1000"/>
            </a:lvl5pPr>
            <a:lvl6pPr indent="0">
              <a:buNone/>
              <a:defRPr sz="1000"/>
            </a:lvl6pPr>
            <a:lvl7pPr indent="0">
              <a:buNone/>
              <a:defRPr sz="1000"/>
            </a:lvl7pPr>
            <a:lvl8pPr indent="0">
              <a:buNone/>
              <a:defRPr sz="1000"/>
            </a:lvl8pPr>
            <a:lvl9pPr indent="0">
              <a:buNone/>
              <a:defRPr sz="1000"/>
            </a:lvl9pPr>
          </a:lstStyle>
          <a:p>
            <a:pPr>
              <a:lnSpc>
                <a:spcPct val="125000"/>
              </a:lnSpc>
              <a:buClrTx/>
              <a:buFont typeface="Wingdings" panose="05000000000000000000" pitchFamily="2" charset="2"/>
              <a:buNone/>
            </a:pPr>
            <a:r>
              <a:rPr lang="en-US" altLang="zh-CN" sz="1800" smtClean="0"/>
              <a:t>1.</a:t>
            </a:r>
            <a:r>
              <a:rPr lang="zh-CN" altLang="en-US" sz="1800" dirty="0" smtClean="0"/>
              <a:t>标注样式设置 </a:t>
            </a:r>
          </a:p>
          <a:p>
            <a:pPr>
              <a:lnSpc>
                <a:spcPct val="125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1800" dirty="0" smtClean="0"/>
              <a:t>    </a:t>
            </a: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7" name="文本占位符 374786"/>
          <p:cNvSpPr>
            <a:spLocks noGrp="1"/>
          </p:cNvSpPr>
          <p:nvPr>
            <p:ph type="body" idx="1"/>
          </p:nvPr>
        </p:nvSpPr>
        <p:spPr>
          <a:xfrm>
            <a:off x="250825" y="908050"/>
            <a:ext cx="3348038" cy="1295400"/>
          </a:xfrm>
          <a:ln/>
        </p:spPr>
        <p:txBody>
          <a:bodyPr/>
          <a:lstStyle/>
          <a:p>
            <a:pPr>
              <a:lnSpc>
                <a:spcPct val="125000"/>
              </a:lnSpc>
              <a:buClrTx/>
              <a:buFont typeface="Wingdings" panose="05000000000000000000" pitchFamily="2" charset="2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</a:rPr>
              <a:t>标注样式设置</a:t>
            </a:r>
            <a:r>
              <a:rPr lang="zh-CN" altLang="en-US" sz="2800" dirty="0"/>
              <a:t> </a:t>
            </a:r>
          </a:p>
          <a:p>
            <a:pPr>
              <a:lnSpc>
                <a:spcPct val="125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9933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</a:p>
        </p:txBody>
      </p:sp>
      <p:pic>
        <p:nvPicPr>
          <p:cNvPr id="374788" name="图片 374787" descr="2009-06-26_11-17-0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52888" y="1341438"/>
            <a:ext cx="5091112" cy="4672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4789" name="矩形 374788"/>
          <p:cNvSpPr/>
          <p:nvPr/>
        </p:nvSpPr>
        <p:spPr>
          <a:xfrm>
            <a:off x="250825" y="1700213"/>
            <a:ext cx="3671888" cy="45370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5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000" b="1" dirty="0">
                <a:effectLst/>
                <a:latin typeface="楷体_GB2312" pitchFamily="49" charset="-122"/>
                <a:ea typeface="楷体_GB2312" pitchFamily="49" charset="-122"/>
              </a:rPr>
              <a:t>在“符号和箭头”选项</a:t>
            </a:r>
          </a:p>
          <a:p>
            <a:pPr lvl="0">
              <a:lnSpc>
                <a:spcPct val="125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effectLst/>
                <a:latin typeface="楷体_GB2312" pitchFamily="49" charset="-122"/>
                <a:ea typeface="楷体_GB2312" pitchFamily="49" charset="-122"/>
              </a:rPr>
              <a:t>卡中修改“箭头形状”为“建</a:t>
            </a:r>
          </a:p>
          <a:p>
            <a:pPr lvl="0">
              <a:lnSpc>
                <a:spcPct val="125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effectLst/>
                <a:latin typeface="楷体_GB2312" pitchFamily="49" charset="-122"/>
                <a:ea typeface="楷体_GB2312" pitchFamily="49" charset="-122"/>
              </a:rPr>
              <a:t>筑标记”形状，“引线”选择</a:t>
            </a:r>
          </a:p>
          <a:p>
            <a:pPr lvl="0">
              <a:lnSpc>
                <a:spcPct val="125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effectLst/>
                <a:latin typeface="楷体_GB2312" pitchFamily="49" charset="-122"/>
                <a:ea typeface="楷体_GB2312" pitchFamily="49" charset="-122"/>
              </a:rPr>
              <a:t>默认为“实心闭合”，设置</a:t>
            </a:r>
          </a:p>
          <a:p>
            <a:pPr lvl="0">
              <a:lnSpc>
                <a:spcPct val="125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effectLst/>
                <a:latin typeface="楷体_GB2312" pitchFamily="49" charset="-122"/>
                <a:ea typeface="楷体_GB2312" pitchFamily="49" charset="-122"/>
              </a:rPr>
              <a:t>“箭头大小”为</a:t>
            </a:r>
            <a:r>
              <a:rPr lang="en-US" altLang="zh-CN" sz="2000" b="1" dirty="0">
                <a:effectLst/>
                <a:latin typeface="楷体_GB2312" pitchFamily="49" charset="-122"/>
                <a:ea typeface="楷体_GB2312" pitchFamily="49" charset="-122"/>
              </a:rPr>
              <a:t>200</a:t>
            </a:r>
            <a:r>
              <a:rPr lang="zh-CN" altLang="en-US" sz="2000" b="1" dirty="0">
                <a:effectLst/>
                <a:latin typeface="楷体_GB2312" pitchFamily="49" charset="-122"/>
                <a:ea typeface="楷体_GB2312" pitchFamily="49" charset="-122"/>
              </a:rPr>
              <a:t>。在“圆</a:t>
            </a:r>
          </a:p>
          <a:p>
            <a:pPr lvl="0">
              <a:lnSpc>
                <a:spcPct val="125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effectLst/>
                <a:latin typeface="楷体_GB2312" pitchFamily="49" charset="-122"/>
                <a:ea typeface="楷体_GB2312" pitchFamily="49" charset="-122"/>
              </a:rPr>
              <a:t>心标记”选项组中选择“标</a:t>
            </a:r>
          </a:p>
          <a:p>
            <a:pPr lvl="0">
              <a:lnSpc>
                <a:spcPct val="125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effectLst/>
                <a:latin typeface="楷体_GB2312" pitchFamily="49" charset="-122"/>
                <a:ea typeface="楷体_GB2312" pitchFamily="49" charset="-122"/>
              </a:rPr>
              <a:t>记”方式来显示圆心标记，</a:t>
            </a:r>
          </a:p>
          <a:p>
            <a:pPr lvl="0">
              <a:lnSpc>
                <a:spcPct val="125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effectLst/>
                <a:latin typeface="楷体_GB2312" pitchFamily="49" charset="-122"/>
                <a:ea typeface="楷体_GB2312" pitchFamily="49" charset="-122"/>
              </a:rPr>
              <a:t>设置“大小”为</a:t>
            </a:r>
            <a:r>
              <a:rPr lang="en-US" altLang="zh-CN" sz="2000" b="1" dirty="0">
                <a:effectLst/>
                <a:latin typeface="楷体_GB2312" pitchFamily="49" charset="-122"/>
                <a:ea typeface="楷体_GB2312" pitchFamily="49" charset="-122"/>
              </a:rPr>
              <a:t>200</a:t>
            </a:r>
            <a:r>
              <a:rPr lang="zh-CN" altLang="en-US" sz="2000" b="1" dirty="0">
                <a:effectLst/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 lvl="0">
              <a:lnSpc>
                <a:spcPct val="125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effectLst/>
                <a:latin typeface="楷体_GB2312" pitchFamily="49" charset="-122"/>
                <a:ea typeface="楷体_GB2312" pitchFamily="49" charset="-122"/>
              </a:rPr>
              <a:t>    </a:t>
            </a:r>
          </a:p>
        </p:txBody>
      </p:sp>
      <p:sp>
        <p:nvSpPr>
          <p:cNvPr id="374791" name="标题 374790"/>
          <p:cNvSpPr>
            <a:spLocks noGrp="1" noRot="1"/>
          </p:cNvSpPr>
          <p:nvPr>
            <p:ph type="title"/>
          </p:nvPr>
        </p:nvSpPr>
        <p:spPr>
          <a:xfrm>
            <a:off x="0" y="0"/>
            <a:ext cx="7929563" cy="868363"/>
          </a:xfrm>
          <a:ln/>
        </p:spPr>
        <p:txBody>
          <a:bodyPr vert="horz" wrap="square" lIns="91440" tIns="45720" rIns="91440" bIns="45720" anchor="ctr"/>
          <a:lstStyle/>
          <a:p>
            <a:pPr algn="l"/>
            <a:r>
              <a:rPr lang="zh-CN" altLang="en-US" i="1" dirty="0"/>
              <a:t>二 尺寸标注和文字说明</a:t>
            </a:r>
            <a:r>
              <a:rPr lang="zh-CN" altLang="en-US" dirty="0"/>
              <a:t> </a:t>
            </a: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1" name="文本占位符 375810"/>
          <p:cNvSpPr>
            <a:spLocks noGrp="1"/>
          </p:cNvSpPr>
          <p:nvPr>
            <p:ph type="body" idx="1"/>
          </p:nvPr>
        </p:nvSpPr>
        <p:spPr>
          <a:xfrm>
            <a:off x="250825" y="908050"/>
            <a:ext cx="3348038" cy="1295400"/>
          </a:xfrm>
          <a:ln/>
        </p:spPr>
        <p:txBody>
          <a:bodyPr/>
          <a:lstStyle/>
          <a:p>
            <a:pPr>
              <a:lnSpc>
                <a:spcPct val="125000"/>
              </a:lnSpc>
              <a:buClrTx/>
              <a:buFont typeface="Wingdings" panose="05000000000000000000" pitchFamily="2" charset="2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</a:rPr>
              <a:t>标注样式设置</a:t>
            </a:r>
            <a:r>
              <a:rPr lang="zh-CN" altLang="en-US" sz="2800" dirty="0"/>
              <a:t> </a:t>
            </a:r>
          </a:p>
          <a:p>
            <a:pPr>
              <a:lnSpc>
                <a:spcPct val="125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9933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</a:p>
        </p:txBody>
      </p:sp>
      <p:sp>
        <p:nvSpPr>
          <p:cNvPr id="375812" name="矩形 375811"/>
          <p:cNvSpPr/>
          <p:nvPr/>
        </p:nvSpPr>
        <p:spPr>
          <a:xfrm>
            <a:off x="179388" y="1916113"/>
            <a:ext cx="3671887" cy="36734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5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effectLst/>
                <a:latin typeface="楷体_GB2312" pitchFamily="49" charset="-122"/>
                <a:ea typeface="楷体_GB2312" pitchFamily="49" charset="-122"/>
              </a:rPr>
              <a:t>      在文字选项卡中，设置字体为仿宋</a:t>
            </a:r>
            <a:r>
              <a:rPr lang="en-US" altLang="zh-CN" sz="2000" b="1" dirty="0">
                <a:effectLst/>
                <a:latin typeface="楷体_GB2312" pitchFamily="49" charset="-122"/>
                <a:ea typeface="楷体_GB2312" pitchFamily="49" charset="-122"/>
              </a:rPr>
              <a:t>-GB2312</a:t>
            </a:r>
            <a:r>
              <a:rPr lang="zh-CN" altLang="en-US" sz="2000" b="1" dirty="0">
                <a:effectLst/>
                <a:latin typeface="楷体_GB2312" pitchFamily="49" charset="-122"/>
                <a:ea typeface="楷体_GB2312" pitchFamily="49" charset="-122"/>
              </a:rPr>
              <a:t>，宽高比</a:t>
            </a:r>
            <a:r>
              <a:rPr lang="en-US" altLang="zh-CN" sz="2000" b="1" dirty="0">
                <a:effectLst/>
                <a:latin typeface="楷体_GB2312" pitchFamily="49" charset="-122"/>
                <a:ea typeface="楷体_GB2312" pitchFamily="49" charset="-122"/>
              </a:rPr>
              <a:t>0.7</a:t>
            </a:r>
            <a:r>
              <a:rPr lang="zh-CN" altLang="en-US" sz="2000" b="1" dirty="0">
                <a:effectLst/>
                <a:latin typeface="楷体_GB2312" pitchFamily="49" charset="-122"/>
                <a:ea typeface="楷体_GB2312" pitchFamily="49" charset="-122"/>
              </a:rPr>
              <a:t>，“文字颜色”为默认；“文字高度”为</a:t>
            </a:r>
            <a:r>
              <a:rPr lang="en-US" altLang="zh-CN" sz="2000" b="1" dirty="0">
                <a:effectLst/>
                <a:latin typeface="楷体_GB2312" pitchFamily="49" charset="-122"/>
                <a:ea typeface="楷体_GB2312" pitchFamily="49" charset="-122"/>
              </a:rPr>
              <a:t>250</a:t>
            </a:r>
            <a:r>
              <a:rPr lang="zh-CN" altLang="en-US" sz="2000" b="1" dirty="0">
                <a:effectLst/>
                <a:latin typeface="楷体_GB2312" pitchFamily="49" charset="-122"/>
                <a:ea typeface="楷体_GB2312" pitchFamily="49" charset="-122"/>
              </a:rPr>
              <a:t>；不选“绘制文字边框”选项。在“文字位置”选项组中设置“从尺寸线偏移”</a:t>
            </a:r>
            <a:r>
              <a:rPr lang="en-US" altLang="zh-CN" sz="2000" b="1" dirty="0">
                <a:effectLst/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sz="2000" b="1" dirty="0">
                <a:effectLst/>
                <a:latin typeface="楷体_GB2312" pitchFamily="49" charset="-122"/>
                <a:ea typeface="楷体_GB2312" pitchFamily="49" charset="-122"/>
              </a:rPr>
              <a:t>。在“文字对齐”选项中选择“与尺寸线对齐”。 </a:t>
            </a:r>
          </a:p>
        </p:txBody>
      </p:sp>
      <p:pic>
        <p:nvPicPr>
          <p:cNvPr id="375813" name="图片 375812" descr="2009-06-26_11-25-5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92613" y="1341438"/>
            <a:ext cx="4751387" cy="434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5815" name="标题 375814"/>
          <p:cNvSpPr>
            <a:spLocks noGrp="1" noRot="1"/>
          </p:cNvSpPr>
          <p:nvPr>
            <p:ph type="title"/>
          </p:nvPr>
        </p:nvSpPr>
        <p:spPr>
          <a:xfrm>
            <a:off x="0" y="0"/>
            <a:ext cx="7929563" cy="868363"/>
          </a:xfrm>
          <a:ln/>
        </p:spPr>
        <p:txBody>
          <a:bodyPr vert="horz" wrap="square" lIns="91440" tIns="45720" rIns="91440" bIns="45720" anchor="ctr"/>
          <a:lstStyle/>
          <a:p>
            <a:pPr algn="l"/>
            <a:r>
              <a:rPr lang="zh-CN" altLang="en-US" i="1" dirty="0"/>
              <a:t>二 尺寸标注和文字说明</a:t>
            </a:r>
            <a:r>
              <a:rPr lang="zh-CN" altLang="en-US" dirty="0"/>
              <a:t> 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5" name="文本占位符 376834"/>
          <p:cNvSpPr>
            <a:spLocks noGrp="1"/>
          </p:cNvSpPr>
          <p:nvPr>
            <p:ph type="body" idx="1"/>
          </p:nvPr>
        </p:nvSpPr>
        <p:spPr>
          <a:xfrm>
            <a:off x="468313" y="1125538"/>
            <a:ext cx="8496300" cy="1295400"/>
          </a:xfrm>
          <a:ln/>
        </p:spPr>
        <p:txBody>
          <a:bodyPr/>
          <a:lstStyle/>
          <a:p>
            <a:pPr>
              <a:lnSpc>
                <a:spcPct val="125000"/>
              </a:lnSpc>
              <a:buClrTx/>
              <a:buFont typeface="Wingdings" panose="05000000000000000000" pitchFamily="2" charset="2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</a:rPr>
              <a:t>标注样式设置</a:t>
            </a:r>
            <a:r>
              <a:rPr lang="zh-CN" altLang="en-US" sz="2800" dirty="0"/>
              <a:t> </a:t>
            </a:r>
          </a:p>
          <a:p>
            <a:pPr>
              <a:lnSpc>
                <a:spcPct val="125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9933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</a:p>
        </p:txBody>
      </p:sp>
      <p:sp>
        <p:nvSpPr>
          <p:cNvPr id="376836" name="矩形 376835"/>
          <p:cNvSpPr/>
          <p:nvPr/>
        </p:nvSpPr>
        <p:spPr>
          <a:xfrm>
            <a:off x="395288" y="2420938"/>
            <a:ext cx="3455987" cy="25209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ct val="125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000" b="1" dirty="0">
                <a:effectLst/>
                <a:latin typeface="楷体_GB2312" pitchFamily="49" charset="-122"/>
                <a:ea typeface="楷体_GB2312" pitchFamily="49" charset="-122"/>
              </a:rPr>
              <a:t>用户还可在“调整”选</a:t>
            </a:r>
          </a:p>
          <a:p>
            <a:pPr lvl="0" algn="just">
              <a:lnSpc>
                <a:spcPct val="125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effectLst/>
                <a:latin typeface="楷体_GB2312" pitchFamily="49" charset="-122"/>
                <a:ea typeface="楷体_GB2312" pitchFamily="49" charset="-122"/>
              </a:rPr>
              <a:t>项卡中对文字位置、标注</a:t>
            </a:r>
          </a:p>
          <a:p>
            <a:pPr lvl="0" algn="just">
              <a:lnSpc>
                <a:spcPct val="125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effectLst/>
                <a:latin typeface="楷体_GB2312" pitchFamily="49" charset="-122"/>
                <a:ea typeface="楷体_GB2312" pitchFamily="49" charset="-122"/>
              </a:rPr>
              <a:t>特征比例进行调整。</a:t>
            </a:r>
          </a:p>
          <a:p>
            <a:pPr lvl="0" algn="just">
              <a:lnSpc>
                <a:spcPct val="125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effectLst/>
                <a:latin typeface="楷体_GB2312" pitchFamily="49" charset="-122"/>
                <a:ea typeface="楷体_GB2312" pitchFamily="49" charset="-122"/>
              </a:rPr>
              <a:t>    在本例中“使用全局比</a:t>
            </a:r>
          </a:p>
          <a:p>
            <a:pPr lvl="0" algn="just">
              <a:lnSpc>
                <a:spcPct val="125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effectLst/>
                <a:latin typeface="楷体_GB2312" pitchFamily="49" charset="-122"/>
                <a:ea typeface="楷体_GB2312" pitchFamily="49" charset="-122"/>
              </a:rPr>
              <a:t>例”为</a:t>
            </a:r>
            <a:r>
              <a:rPr lang="en-US" altLang="zh-CN" sz="2000" b="1" dirty="0">
                <a:effectLst/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000" b="1" dirty="0">
                <a:effectLst/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pic>
        <p:nvPicPr>
          <p:cNvPr id="376837" name="图片 376836" descr="2009-06-26_11-28-5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4300" y="1628775"/>
            <a:ext cx="4895850" cy="4500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6839" name="标题 376838"/>
          <p:cNvSpPr>
            <a:spLocks noGrp="1" noRot="1"/>
          </p:cNvSpPr>
          <p:nvPr>
            <p:ph type="title"/>
          </p:nvPr>
        </p:nvSpPr>
        <p:spPr>
          <a:xfrm>
            <a:off x="0" y="0"/>
            <a:ext cx="7929563" cy="868363"/>
          </a:xfrm>
          <a:ln/>
        </p:spPr>
        <p:txBody>
          <a:bodyPr vert="horz" wrap="square" lIns="91440" tIns="45720" rIns="91440" bIns="45720" anchor="ctr"/>
          <a:lstStyle/>
          <a:p>
            <a:pPr algn="l"/>
            <a:r>
              <a:rPr lang="zh-CN" altLang="en-US" i="1" dirty="0"/>
              <a:t>二尺寸标注和文字说明</a:t>
            </a:r>
            <a:r>
              <a:rPr lang="zh-CN" altLang="en-US" dirty="0"/>
              <a:t> </a:t>
            </a: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9" name="文本占位符 377858"/>
          <p:cNvSpPr>
            <a:spLocks noGrp="1"/>
          </p:cNvSpPr>
          <p:nvPr>
            <p:ph type="body" idx="1"/>
          </p:nvPr>
        </p:nvSpPr>
        <p:spPr>
          <a:xfrm>
            <a:off x="0" y="1125538"/>
            <a:ext cx="8496300" cy="1295400"/>
          </a:xfrm>
          <a:ln/>
        </p:spPr>
        <p:txBody>
          <a:bodyPr/>
          <a:lstStyle/>
          <a:p>
            <a:pPr>
              <a:lnSpc>
                <a:spcPct val="125000"/>
              </a:lnSpc>
              <a:buClrTx/>
              <a:buFont typeface="Wingdings" panose="05000000000000000000" pitchFamily="2" charset="2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</a:rPr>
              <a:t>文字样式设置</a:t>
            </a:r>
            <a:r>
              <a:rPr lang="zh-CN" altLang="en-US" sz="2800" dirty="0"/>
              <a:t> </a:t>
            </a:r>
          </a:p>
          <a:p>
            <a:pPr>
              <a:lnSpc>
                <a:spcPct val="125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9933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</a:p>
        </p:txBody>
      </p:sp>
      <p:sp>
        <p:nvSpPr>
          <p:cNvPr id="377860" name="矩形 377859"/>
          <p:cNvSpPr/>
          <p:nvPr/>
        </p:nvSpPr>
        <p:spPr>
          <a:xfrm>
            <a:off x="395288" y="1989138"/>
            <a:ext cx="8496300" cy="25209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 dirty="0">
                <a:effectLst/>
                <a:latin typeface="楷体_GB2312" pitchFamily="49" charset="-122"/>
                <a:ea typeface="楷体_GB2312" pitchFamily="49" charset="-122"/>
              </a:rPr>
              <a:t>建筑工程图中，一般都有一些关于房间功能、图例及施工工艺的文字说明，将这些文字说明放在“文字标注”图层。</a:t>
            </a:r>
          </a:p>
          <a:p>
            <a:pPr lvl="0"/>
            <a:r>
              <a:rPr lang="zh-CN" altLang="en-US" sz="2400" b="1" dirty="0">
                <a:effectLst/>
                <a:latin typeface="楷体_GB2312" pitchFamily="49" charset="-122"/>
                <a:ea typeface="楷体_GB2312" pitchFamily="49" charset="-122"/>
              </a:rPr>
              <a:t>选择“格式</a:t>
            </a:r>
            <a:r>
              <a:rPr lang="en-US" altLang="zh-CN" sz="2400" b="1" dirty="0">
                <a:effectLst/>
                <a:latin typeface="楷体_GB2312" pitchFamily="49" charset="-122"/>
                <a:ea typeface="楷体_GB2312" pitchFamily="49" charset="-122"/>
              </a:rPr>
              <a:t>|</a:t>
            </a:r>
            <a:r>
              <a:rPr lang="zh-CN" altLang="en-US" sz="2400" b="1" dirty="0">
                <a:effectLst/>
                <a:latin typeface="楷体_GB2312" pitchFamily="49" charset="-122"/>
                <a:ea typeface="楷体_GB2312" pitchFamily="49" charset="-122"/>
              </a:rPr>
              <a:t>文字样式”命令，弹出“文字样式”对话框。</a:t>
            </a:r>
          </a:p>
          <a:p>
            <a:pPr lvl="0"/>
            <a:r>
              <a:rPr lang="zh-CN" altLang="en-US" sz="2400" b="1" dirty="0">
                <a:effectLst/>
                <a:latin typeface="楷体_GB2312" pitchFamily="49" charset="-122"/>
                <a:ea typeface="楷体_GB2312" pitchFamily="49" charset="-122"/>
              </a:rPr>
              <a:t>通过“文字样式”对话框设置文本格式。在本例中，样式名为</a:t>
            </a:r>
            <a:r>
              <a:rPr lang="en-US" altLang="zh-CN" sz="2400" b="1" dirty="0">
                <a:effectLst/>
                <a:latin typeface="楷体_GB2312" pitchFamily="49" charset="-122"/>
                <a:ea typeface="楷体_GB2312" pitchFamily="49" charset="-122"/>
              </a:rPr>
              <a:t>H350</a:t>
            </a:r>
            <a:r>
              <a:rPr lang="zh-CN" altLang="en-US" sz="2400" b="1" dirty="0">
                <a:effectLst/>
                <a:latin typeface="楷体_GB2312" pitchFamily="49" charset="-122"/>
                <a:ea typeface="楷体_GB2312" pitchFamily="49" charset="-122"/>
              </a:rPr>
              <a:t>，字体为字体</a:t>
            </a:r>
            <a:r>
              <a:rPr lang="en-US" altLang="zh-CN" sz="2400" b="1" dirty="0" err="1">
                <a:effectLst/>
                <a:latin typeface="楷体_GB2312" pitchFamily="49" charset="-122"/>
                <a:ea typeface="楷体_GB2312" pitchFamily="49" charset="-122"/>
              </a:rPr>
              <a:t>txt.shx</a:t>
            </a:r>
            <a:r>
              <a:rPr lang="zh-CN" altLang="en-US" sz="2400" b="1" dirty="0">
                <a:effectLst/>
                <a:latin typeface="楷体_GB2312" pitchFamily="49" charset="-122"/>
                <a:ea typeface="楷体_GB2312" pitchFamily="49" charset="-122"/>
              </a:rPr>
              <a:t>，字高为</a:t>
            </a:r>
            <a:r>
              <a:rPr lang="en-US" altLang="zh-CN" sz="2400" b="1" dirty="0">
                <a:effectLst/>
                <a:latin typeface="楷体_GB2312" pitchFamily="49" charset="-122"/>
                <a:ea typeface="楷体_GB2312" pitchFamily="49" charset="-122"/>
              </a:rPr>
              <a:t>350</a:t>
            </a:r>
            <a:r>
              <a:rPr lang="zh-CN" altLang="en-US" sz="2400" b="1" dirty="0">
                <a:effectLst/>
                <a:latin typeface="楷体_GB2312" pitchFamily="49" charset="-122"/>
                <a:ea typeface="楷体_GB2312" pitchFamily="49" charset="-122"/>
              </a:rPr>
              <a:t>，宽高比</a:t>
            </a:r>
            <a:r>
              <a:rPr lang="en-US" altLang="zh-CN" sz="2400" b="1" dirty="0">
                <a:effectLst/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b="1" dirty="0">
                <a:effectLst/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 lvl="0"/>
            <a:endParaRPr lang="zh-CN" altLang="en-US" sz="2400" b="1" dirty="0"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7862" name="标题 377861"/>
          <p:cNvSpPr>
            <a:spLocks noGrp="1" noRot="1"/>
          </p:cNvSpPr>
          <p:nvPr>
            <p:ph type="title"/>
          </p:nvPr>
        </p:nvSpPr>
        <p:spPr>
          <a:xfrm>
            <a:off x="0" y="0"/>
            <a:ext cx="7929563" cy="868363"/>
          </a:xfrm>
          <a:ln/>
        </p:spPr>
        <p:txBody>
          <a:bodyPr vert="horz" wrap="square" lIns="91440" tIns="45720" rIns="91440" bIns="45720" anchor="ctr"/>
          <a:lstStyle/>
          <a:p>
            <a:pPr algn="l"/>
            <a:r>
              <a:rPr lang="zh-CN" altLang="en-US" i="1" dirty="0"/>
              <a:t>二 尺寸标注和文字说明</a:t>
            </a:r>
            <a:r>
              <a:rPr lang="zh-CN" altLang="en-US" dirty="0"/>
              <a:t> </a:t>
            </a: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Picture_1"/>
          <p:cNvSpPr/>
          <p:nvPr>
            <p:custDataLst>
              <p:tags r:id="rId2"/>
            </p:custDataLst>
          </p:nvPr>
        </p:nvSpPr>
        <p:spPr>
          <a:xfrm rot="21093959">
            <a:off x="4581433" y="2367422"/>
            <a:ext cx="2300309" cy="2304591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 l="-8724" t="-442" r="-35844" b="442"/>
            </a:stretch>
          </a:blipFill>
          <a:ln w="254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CN" altLang="en-US" sz="570"/>
          </a:p>
        </p:txBody>
      </p:sp>
      <p:sp>
        <p:nvSpPr>
          <p:cNvPr id="4" name="MH_Picture_2"/>
          <p:cNvSpPr/>
          <p:nvPr>
            <p:custDataLst>
              <p:tags r:id="rId3"/>
            </p:custDataLst>
          </p:nvPr>
        </p:nvSpPr>
        <p:spPr>
          <a:xfrm rot="329246">
            <a:off x="2262259" y="2119152"/>
            <a:ext cx="2300309" cy="2304591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 l="-47780" t="474" r="-12518" b="-474"/>
            </a:stretch>
          </a:blipFill>
          <a:ln w="254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CN" altLang="en-US" sz="570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128713" y="5072929"/>
            <a:ext cx="6886575" cy="1052099"/>
          </a:xfrm>
          <a:prstGeom prst="rect">
            <a:avLst/>
          </a:prstGeom>
        </p:spPr>
        <p:txBody>
          <a:bodyPr vert="horz" wrap="square" anchor="t" anchorCtr="0">
            <a:normAutofit fontScale="75000" lnSpcReduction="20000"/>
          </a:bodyPr>
          <a:lstStyle>
            <a:defPPr>
              <a:defRPr lang="zh-CN"/>
            </a:defPPr>
            <a:lvl1pPr>
              <a:lnSpc>
                <a:spcPct val="130000"/>
              </a:lnSpc>
              <a:defRPr kern="1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lnSpc>
                <a:spcPct val="150000"/>
              </a:lnSpc>
              <a:buClrTx/>
              <a:buFont typeface="Wingdings" panose="05000000000000000000" pitchFamily="2" charset="2"/>
              <a:buNone/>
            </a:pPr>
            <a:r>
              <a:rPr lang="en-US" altLang="zh-CN"/>
              <a:t>2</a:t>
            </a:r>
            <a:r>
              <a:rPr lang="zh-CN" altLang="en-US" dirty="0"/>
              <a:t>文字样式设置 </a:t>
            </a:r>
          </a:p>
          <a:p>
            <a:pPr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dirty="0"/>
              <a:t>    </a:t>
            </a: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628650" y="365126"/>
            <a:ext cx="7886700" cy="1016413"/>
          </a:xfrm>
          <a:prstGeom prst="rect">
            <a:avLst/>
          </a:prstGeom>
        </p:spPr>
        <p:txBody>
          <a:bodyPr anchor="ctr" anchorCtr="0"/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6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 smtClean="0"/>
              <a:t>二 尺寸标注和文字说明 </a:t>
            </a: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文本占位符 302081"/>
          <p:cNvSpPr>
            <a:spLocks noGrp="1"/>
          </p:cNvSpPr>
          <p:nvPr>
            <p:ph type="body" idx="1"/>
          </p:nvPr>
        </p:nvSpPr>
        <p:spPr>
          <a:xfrm>
            <a:off x="468313" y="908050"/>
            <a:ext cx="8229600" cy="850900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2400" b="1" dirty="0">
                <a:latin typeface="宋体" panose="02010600030101010101" pitchFamily="2" charset="-122"/>
              </a:rPr>
              <a:t>3.</a:t>
            </a:r>
            <a:r>
              <a:rPr lang="zh-CN" altLang="en-US" sz="2400" b="1" dirty="0"/>
              <a:t>平面尺寸标注</a:t>
            </a:r>
            <a:r>
              <a:rPr lang="zh-CN" altLang="en-US" sz="2400" dirty="0"/>
              <a:t> </a:t>
            </a:r>
          </a:p>
        </p:txBody>
      </p:sp>
      <p:sp>
        <p:nvSpPr>
          <p:cNvPr id="302084" name="矩形 302083"/>
          <p:cNvSpPr/>
          <p:nvPr/>
        </p:nvSpPr>
        <p:spPr>
          <a:xfrm>
            <a:off x="539750" y="1557338"/>
            <a:ext cx="8229600" cy="50323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5pPr>
          </a:lstStyle>
          <a:p>
            <a:pPr marL="609600" lvl="0" indent="-609600">
              <a:buNone/>
            </a:pPr>
            <a:r>
              <a:rPr lang="zh-CN" altLang="en-US" sz="2400" b="1" dirty="0">
                <a:effectLst/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 dirty="0">
                <a:effectLst/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b="1" dirty="0">
                <a:effectLst/>
                <a:latin typeface="楷体_GB2312" pitchFamily="49" charset="-122"/>
                <a:ea typeface="楷体_GB2312" pitchFamily="49" charset="-122"/>
              </a:rPr>
              <a:t>）细部尺寸标注</a:t>
            </a:r>
          </a:p>
        </p:txBody>
      </p:sp>
      <p:sp>
        <p:nvSpPr>
          <p:cNvPr id="302085" name="文本框 302084"/>
          <p:cNvSpPr txBox="1"/>
          <p:nvPr/>
        </p:nvSpPr>
        <p:spPr>
          <a:xfrm>
            <a:off x="611188" y="2276475"/>
            <a:ext cx="8353425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en-US" sz="2400" b="1" dirty="0"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置“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DIMENSION(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标注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)”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为当前层；</a:t>
            </a:r>
          </a:p>
          <a:p>
            <a:pPr marL="342900" indent="-3429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 标注样式；</a:t>
            </a:r>
          </a:p>
          <a:p>
            <a:pPr marL="342900" indent="-3429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 用“线性”命令  ，选取线和线的点为起点，选取窗户最后节点为终点，进行尺寸标注；再通过“基线”命令  标注出三道尺寸。</a:t>
            </a:r>
          </a:p>
        </p:txBody>
      </p:sp>
      <p:pic>
        <p:nvPicPr>
          <p:cNvPr id="302088" name="图片 30208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7995" y="3299778"/>
            <a:ext cx="247650" cy="257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2089" name="图片 30208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72350" y="3719513"/>
            <a:ext cx="247650" cy="200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2096" name="矩形 302095"/>
          <p:cNvSpPr/>
          <p:nvPr/>
        </p:nvSpPr>
        <p:spPr>
          <a:xfrm>
            <a:off x="0" y="0"/>
            <a:ext cx="7929563" cy="868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1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3000" i="1" dirty="0">
                <a:latin typeface="黑体" panose="02010609060101010101" pitchFamily="2" charset="-122"/>
                <a:ea typeface="黑体" panose="02010609060101010101" pitchFamily="2" charset="-122"/>
              </a:rPr>
              <a:t>二</a:t>
            </a:r>
            <a:r>
              <a:rPr lang="zh-CN" altLang="en-US" sz="3400" i="1" dirty="0">
                <a:latin typeface="黑体" panose="02010609060101010101" pitchFamily="2" charset="-122"/>
                <a:ea typeface="黑体" panose="02010609060101010101" pitchFamily="2" charset="-122"/>
              </a:rPr>
              <a:t> 尺寸标注和文字说明</a:t>
            </a:r>
            <a:r>
              <a:rPr lang="zh-CN" altLang="en-US" dirty="0"/>
              <a:t> </a:t>
            </a: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文本占位符 303105"/>
          <p:cNvSpPr>
            <a:spLocks noGrp="1"/>
          </p:cNvSpPr>
          <p:nvPr>
            <p:ph type="body" idx="1"/>
          </p:nvPr>
        </p:nvSpPr>
        <p:spPr>
          <a:xfrm>
            <a:off x="468313" y="908050"/>
            <a:ext cx="8229600" cy="850900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2400" b="1">
                <a:latin typeface="宋体" panose="02010600030101010101" pitchFamily="2" charset="-122"/>
              </a:rPr>
              <a:t>3.</a:t>
            </a:r>
            <a:r>
              <a:rPr lang="zh-CN" altLang="en-US" sz="2400" b="1" dirty="0"/>
              <a:t>平面尺寸标注</a:t>
            </a:r>
            <a:r>
              <a:rPr lang="zh-CN" altLang="en-US" sz="2400" dirty="0"/>
              <a:t> </a:t>
            </a:r>
          </a:p>
        </p:txBody>
      </p:sp>
      <p:sp>
        <p:nvSpPr>
          <p:cNvPr id="303108" name="矩形 303107"/>
          <p:cNvSpPr/>
          <p:nvPr/>
        </p:nvSpPr>
        <p:spPr>
          <a:xfrm>
            <a:off x="539750" y="1557338"/>
            <a:ext cx="8229600" cy="50323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5pPr>
          </a:lstStyle>
          <a:p>
            <a:pPr marL="609600" lvl="0" indent="-609600">
              <a:buNone/>
            </a:pPr>
            <a:r>
              <a:rPr lang="zh-CN" altLang="en-US" sz="2400" b="1" dirty="0">
                <a:effectLst/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 dirty="0">
                <a:effectLst/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b="1" dirty="0">
                <a:effectLst/>
                <a:latin typeface="楷体_GB2312" pitchFamily="49" charset="-122"/>
                <a:ea typeface="楷体_GB2312" pitchFamily="49" charset="-122"/>
              </a:rPr>
              <a:t>）细部尺寸标注</a:t>
            </a:r>
          </a:p>
        </p:txBody>
      </p:sp>
      <p:sp>
        <p:nvSpPr>
          <p:cNvPr id="303109" name="文本框 303108"/>
          <p:cNvSpPr txBox="1"/>
          <p:nvPr/>
        </p:nvSpPr>
        <p:spPr>
          <a:xfrm>
            <a:off x="611188" y="2276475"/>
            <a:ext cx="8353425" cy="12003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用“连续”命令  ，以上一步尺寸线终点为起点开始标注，依次选取各个细部节点，进行连续标注。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marL="342900" indent="-342900"/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03111" name="图片 3031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37130" y="2157413"/>
            <a:ext cx="266700" cy="22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3118" name="矩形 303117"/>
          <p:cNvSpPr/>
          <p:nvPr/>
        </p:nvSpPr>
        <p:spPr>
          <a:xfrm>
            <a:off x="0" y="0"/>
            <a:ext cx="7929563" cy="868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1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3000" i="1" dirty="0">
                <a:latin typeface="黑体" panose="02010609060101010101" pitchFamily="2" charset="-122"/>
                <a:ea typeface="黑体" panose="02010609060101010101" pitchFamily="2" charset="-122"/>
              </a:rPr>
              <a:t>二</a:t>
            </a:r>
            <a:r>
              <a:rPr lang="zh-CN" altLang="en-US" sz="3400" i="1" dirty="0">
                <a:latin typeface="黑体" panose="02010609060101010101" pitchFamily="2" charset="-122"/>
                <a:ea typeface="黑体" panose="02010609060101010101" pitchFamily="2" charset="-122"/>
              </a:rPr>
              <a:t> 尺寸标注和文字说明</a:t>
            </a:r>
            <a:r>
              <a:rPr lang="zh-CN" altLang="en-US" dirty="0"/>
              <a:t> 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11560" y="980728"/>
            <a:ext cx="7886700" cy="452706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设置绘图环境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尺寸标注，文字标注 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整理平面图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绘制简单图形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打印输出等 </a:t>
            </a: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文本占位符 305153"/>
          <p:cNvSpPr>
            <a:spLocks noGrp="1"/>
          </p:cNvSpPr>
          <p:nvPr>
            <p:ph type="body" idx="1"/>
          </p:nvPr>
        </p:nvSpPr>
        <p:spPr>
          <a:xfrm>
            <a:off x="468313" y="981075"/>
            <a:ext cx="8229600" cy="850900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2400" b="1">
                <a:latin typeface="宋体" panose="02010600030101010101" pitchFamily="2" charset="-122"/>
              </a:rPr>
              <a:t>3.</a:t>
            </a:r>
            <a:r>
              <a:rPr lang="zh-CN" altLang="en-US" sz="2400" b="1" dirty="0"/>
              <a:t>平面尺寸标注</a:t>
            </a:r>
            <a:r>
              <a:rPr lang="zh-CN" altLang="en-US" sz="2400" dirty="0"/>
              <a:t> </a:t>
            </a:r>
          </a:p>
        </p:txBody>
      </p:sp>
      <p:sp>
        <p:nvSpPr>
          <p:cNvPr id="305156" name="矩形 305155"/>
          <p:cNvSpPr/>
          <p:nvPr/>
        </p:nvSpPr>
        <p:spPr>
          <a:xfrm>
            <a:off x="539750" y="1557338"/>
            <a:ext cx="8229600" cy="50323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5pPr>
          </a:lstStyle>
          <a:p>
            <a:pPr marL="609600" lvl="0" indent="-609600">
              <a:buNone/>
            </a:pPr>
            <a:r>
              <a:rPr lang="zh-CN" altLang="en-US" sz="2400" b="1" dirty="0">
                <a:effectLst/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>
                <a:effectLst/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 dirty="0">
                <a:effectLst/>
                <a:latin typeface="楷体_GB2312" pitchFamily="49" charset="-122"/>
                <a:ea typeface="楷体_GB2312" pitchFamily="49" charset="-122"/>
              </a:rPr>
              <a:t>）轴线定位尺寸标注</a:t>
            </a:r>
          </a:p>
        </p:txBody>
      </p:sp>
      <p:sp>
        <p:nvSpPr>
          <p:cNvPr id="305157" name="文本框 305156"/>
          <p:cNvSpPr txBox="1"/>
          <p:nvPr/>
        </p:nvSpPr>
        <p:spPr>
          <a:xfrm>
            <a:off x="719138" y="2060575"/>
            <a:ext cx="8424862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  选择“连续”命令   ，对平面图上各个竖向轴线之间的尺寸进行连续标注。</a:t>
            </a:r>
          </a:p>
        </p:txBody>
      </p:sp>
      <p:pic>
        <p:nvPicPr>
          <p:cNvPr id="305160" name="图片 30515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0200" y="2205038"/>
            <a:ext cx="266700" cy="22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5166" name="矩形 305165"/>
          <p:cNvSpPr/>
          <p:nvPr/>
        </p:nvSpPr>
        <p:spPr>
          <a:xfrm>
            <a:off x="0" y="0"/>
            <a:ext cx="7929563" cy="868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1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3000" i="1" dirty="0">
                <a:latin typeface="黑体" panose="02010609060101010101" pitchFamily="2" charset="-122"/>
                <a:ea typeface="黑体" panose="02010609060101010101" pitchFamily="2" charset="-122"/>
              </a:rPr>
              <a:t>二</a:t>
            </a:r>
            <a:r>
              <a:rPr lang="zh-CN" altLang="en-US" sz="3400" i="1" dirty="0">
                <a:latin typeface="黑体" panose="02010609060101010101" pitchFamily="2" charset="-122"/>
                <a:ea typeface="黑体" panose="02010609060101010101" pitchFamily="2" charset="-122"/>
              </a:rPr>
              <a:t> 尺寸标注和文字说明</a:t>
            </a:r>
            <a:r>
              <a:rPr lang="zh-CN" altLang="en-US" dirty="0"/>
              <a:t> </a:t>
            </a:r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文本占位符 308225"/>
          <p:cNvSpPr>
            <a:spLocks noGrp="1"/>
          </p:cNvSpPr>
          <p:nvPr>
            <p:ph type="body" idx="1"/>
          </p:nvPr>
        </p:nvSpPr>
        <p:spPr>
          <a:xfrm>
            <a:off x="323850" y="1052513"/>
            <a:ext cx="8540750" cy="788987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2400" b="1">
                <a:latin typeface="宋体" panose="02010600030101010101" pitchFamily="2" charset="-122"/>
              </a:rPr>
              <a:t>4.</a:t>
            </a:r>
            <a:r>
              <a:rPr lang="zh-CN" altLang="en-US" sz="2400" b="1" dirty="0"/>
              <a:t>文字说明</a:t>
            </a:r>
            <a:r>
              <a:rPr lang="zh-CN" altLang="en-US" sz="2400" dirty="0"/>
              <a:t> </a:t>
            </a:r>
          </a:p>
        </p:txBody>
      </p:sp>
      <p:sp>
        <p:nvSpPr>
          <p:cNvPr id="308229" name="文本框 308228"/>
          <p:cNvSpPr txBox="1"/>
          <p:nvPr/>
        </p:nvSpPr>
        <p:spPr>
          <a:xfrm>
            <a:off x="0" y="1773238"/>
            <a:ext cx="8424863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 操作如下：</a:t>
            </a:r>
          </a:p>
          <a:p>
            <a:pPr marL="342900" indent="-3429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 新建“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TXT(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文字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)”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图层，并将其置为当前层；</a:t>
            </a:r>
          </a:p>
          <a:p>
            <a:pPr marL="342900" indent="-3429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 将“文字样式设置”中所设置的名为“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H350”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的文字样式作为当前的文字样式；</a:t>
            </a:r>
          </a:p>
          <a:p>
            <a:pPr marL="342900" indent="-3429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 单击绘图工具栏的文字标注按钮  ，在需要添加文字的地方选择一个合适的区域输入文字说明。 </a:t>
            </a:r>
          </a:p>
          <a:p>
            <a:pPr marL="342900" indent="-3429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 完成尺寸标注和文字标注后的平面图如后图所示。</a:t>
            </a:r>
          </a:p>
        </p:txBody>
      </p:sp>
      <p:pic>
        <p:nvPicPr>
          <p:cNvPr id="308232" name="图片 3082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725" y="3429000"/>
            <a:ext cx="247650" cy="171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237" name="矩形 308236"/>
          <p:cNvSpPr/>
          <p:nvPr/>
        </p:nvSpPr>
        <p:spPr>
          <a:xfrm>
            <a:off x="0" y="0"/>
            <a:ext cx="7929563" cy="868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1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3400" i="1" dirty="0">
                <a:latin typeface="黑体" panose="02010609060101010101" pitchFamily="2" charset="-122"/>
                <a:ea typeface="黑体" panose="02010609060101010101" pitchFamily="2" charset="-122"/>
              </a:rPr>
              <a:t>二  尺寸标注和文字说明</a:t>
            </a:r>
            <a:r>
              <a:rPr lang="zh-CN" altLang="en-US" dirty="0"/>
              <a:t> </a:t>
            </a:r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文本占位符 310273"/>
          <p:cNvSpPr>
            <a:spLocks noGrp="1"/>
          </p:cNvSpPr>
          <p:nvPr>
            <p:ph type="body" idx="1"/>
          </p:nvPr>
        </p:nvSpPr>
        <p:spPr>
          <a:xfrm>
            <a:off x="468313" y="1052513"/>
            <a:ext cx="8229600" cy="850900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2400" b="1">
                <a:latin typeface="宋体" panose="02010600030101010101" pitchFamily="2" charset="-122"/>
              </a:rPr>
              <a:t>3.</a:t>
            </a:r>
            <a:r>
              <a:rPr lang="zh-CN" altLang="en-US" sz="2400" b="1" dirty="0"/>
              <a:t>图面整理与添加图框</a:t>
            </a:r>
            <a:r>
              <a:rPr lang="zh-CN" altLang="en-US" sz="2400" dirty="0"/>
              <a:t> </a:t>
            </a:r>
          </a:p>
        </p:txBody>
      </p:sp>
      <p:sp>
        <p:nvSpPr>
          <p:cNvPr id="310276" name="矩形 310275"/>
          <p:cNvSpPr/>
          <p:nvPr/>
        </p:nvSpPr>
        <p:spPr>
          <a:xfrm>
            <a:off x="539750" y="1700213"/>
            <a:ext cx="8229600" cy="50323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5pPr>
          </a:lstStyle>
          <a:p>
            <a:pPr marL="609600" lvl="0" indent="-609600">
              <a:buNone/>
            </a:pPr>
            <a:r>
              <a:rPr lang="zh-CN" altLang="en-US" sz="2400" b="1" dirty="0">
                <a:effectLst/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 dirty="0">
                <a:effectLst/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b="1" dirty="0">
                <a:effectLst/>
                <a:latin typeface="楷体_GB2312" pitchFamily="49" charset="-122"/>
                <a:ea typeface="楷体_GB2312" pitchFamily="49" charset="-122"/>
              </a:rPr>
              <a:t>）图面整理</a:t>
            </a:r>
          </a:p>
        </p:txBody>
      </p:sp>
      <p:sp>
        <p:nvSpPr>
          <p:cNvPr id="310277" name="文本框 310276"/>
          <p:cNvSpPr txBox="1"/>
          <p:nvPr/>
        </p:nvSpPr>
        <p:spPr>
          <a:xfrm>
            <a:off x="468313" y="2349500"/>
            <a:ext cx="8424862" cy="12003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  根据设计或者图纸仔细检查，使用前述所讲命令对疏漏部分进行增补，以使图面正确完整。</a:t>
            </a:r>
          </a:p>
          <a:p>
            <a:pPr marL="342900" indent="-342900"/>
            <a:endParaRPr lang="zh-CN" altLang="en-US" sz="2400" b="1" dirty="0"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0284" name="矩形 310283"/>
          <p:cNvSpPr/>
          <p:nvPr/>
        </p:nvSpPr>
        <p:spPr>
          <a:xfrm>
            <a:off x="0" y="0"/>
            <a:ext cx="7929563" cy="868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1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3000" i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 </a:t>
            </a:r>
            <a:r>
              <a:rPr lang="zh-CN" altLang="en-US" sz="3400" i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尺寸标注和文字说明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文本占位符 311297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850900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2000" b="1">
                <a:latin typeface="宋体" panose="02010600030101010101" pitchFamily="2" charset="-122"/>
              </a:rPr>
              <a:t>3.</a:t>
            </a:r>
            <a:r>
              <a:rPr lang="zh-CN" altLang="en-US" sz="2000" b="1" dirty="0"/>
              <a:t>图面整理与添加图框</a:t>
            </a:r>
            <a:r>
              <a:rPr lang="zh-CN" altLang="en-US" dirty="0"/>
              <a:t> </a:t>
            </a:r>
          </a:p>
        </p:txBody>
      </p:sp>
      <p:sp>
        <p:nvSpPr>
          <p:cNvPr id="311300" name="矩形 311299"/>
          <p:cNvSpPr/>
          <p:nvPr/>
        </p:nvSpPr>
        <p:spPr>
          <a:xfrm>
            <a:off x="468313" y="2349500"/>
            <a:ext cx="8229600" cy="5032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5pPr>
          </a:lstStyle>
          <a:p>
            <a:pPr marL="609600" lvl="0" indent="-609600">
              <a:buNone/>
            </a:pP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）添加图框</a:t>
            </a:r>
          </a:p>
        </p:txBody>
      </p:sp>
      <p:sp>
        <p:nvSpPr>
          <p:cNvPr id="311301" name="文本框 311300"/>
          <p:cNvSpPr txBox="1"/>
          <p:nvPr/>
        </p:nvSpPr>
        <p:spPr>
          <a:xfrm>
            <a:off x="539750" y="2636838"/>
            <a:ext cx="8424863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en-US" sz="2000" b="1" dirty="0"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一般情况下，图框和标题栏会保存成专门的文件，可供以后绘图调用。执</a:t>
            </a:r>
          </a:p>
          <a:p>
            <a:pPr marL="342900" indent="-342900"/>
            <a:r>
              <a:rPr lang="zh-CN" altLang="en-US" sz="2000" b="1" dirty="0"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行插入块命令  ，将图框插入到屏幕上指定的位置，使所绘平面图基本位</a:t>
            </a:r>
          </a:p>
          <a:p>
            <a:pPr marL="342900" indent="-342900"/>
            <a:r>
              <a:rPr lang="zh-CN" altLang="en-US" sz="2000" b="1" dirty="0"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于图框正中，再填写标题栏中的内容。至此，平面图绘制完成，结果如后</a:t>
            </a:r>
          </a:p>
          <a:p>
            <a:pPr marL="342900" indent="-342900"/>
            <a:r>
              <a:rPr lang="zh-CN" altLang="en-US" sz="2000" b="1" dirty="0"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图所示。</a:t>
            </a:r>
          </a:p>
        </p:txBody>
      </p:sp>
      <p:pic>
        <p:nvPicPr>
          <p:cNvPr id="311302" name="图片 31130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5513" y="3068638"/>
            <a:ext cx="257175" cy="209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1307" name="矩形 311306"/>
          <p:cNvSpPr/>
          <p:nvPr/>
        </p:nvSpPr>
        <p:spPr>
          <a:xfrm>
            <a:off x="0" y="0"/>
            <a:ext cx="7929563" cy="868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1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3400" i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 尺寸标注和文字说明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8" name="文本占位符 312327"/>
          <p:cNvSpPr>
            <a:spLocks noGrp="1" noRot="1"/>
          </p:cNvSpPr>
          <p:nvPr>
            <p:ph type="body" idx="1"/>
          </p:nvPr>
        </p:nvSpPr>
        <p:spPr>
          <a:xfrm>
            <a:off x="4140200" y="6329363"/>
            <a:ext cx="5400675" cy="528637"/>
          </a:xfrm>
          <a:ln/>
        </p:spPr>
        <p:txBody>
          <a:bodyPr/>
          <a:lstStyle/>
          <a:p>
            <a:pPr>
              <a:buNone/>
            </a:pPr>
            <a:r>
              <a:rPr lang="zh-CN" altLang="en-US" b="1" dirty="0"/>
              <a:t>平面图的最终效果</a:t>
            </a:r>
            <a:r>
              <a:rPr lang="zh-CN" altLang="en-US" dirty="0"/>
              <a:t>  </a:t>
            </a:r>
          </a:p>
        </p:txBody>
      </p:sp>
      <p:sp>
        <p:nvSpPr>
          <p:cNvPr id="312333" name="矩形 312332"/>
          <p:cNvSpPr/>
          <p:nvPr/>
        </p:nvSpPr>
        <p:spPr>
          <a:xfrm>
            <a:off x="0" y="0"/>
            <a:ext cx="7929563" cy="868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1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3000" i="1" dirty="0">
                <a:latin typeface="黑体" panose="02010609060101010101" pitchFamily="2" charset="-122"/>
                <a:ea typeface="黑体" panose="02010609060101010101" pitchFamily="2" charset="-122"/>
              </a:rPr>
              <a:t>三</a:t>
            </a:r>
            <a:r>
              <a:rPr lang="zh-CN" altLang="en-US" sz="3400" i="1" dirty="0">
                <a:latin typeface="黑体" panose="02010609060101010101" pitchFamily="2" charset="-122"/>
                <a:ea typeface="黑体" panose="02010609060101010101" pitchFamily="2" charset="-122"/>
              </a:rPr>
              <a:t> 整理平面图</a:t>
            </a:r>
            <a:endParaRPr lang="zh-CN" altLang="en-US" dirty="0"/>
          </a:p>
        </p:txBody>
      </p:sp>
      <p:pic>
        <p:nvPicPr>
          <p:cNvPr id="312335" name="图片 312334" descr="9~[$XP`YQ$Y2NF0AD5V93Z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836613"/>
            <a:ext cx="7777163" cy="55435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wxid_enld6ygdce5g12_1523410735254_8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092960" y="1029335"/>
            <a:ext cx="4725670" cy="45269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94410" y="5894070"/>
            <a:ext cx="7538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根据阵列工具绘制简单零件 如图所示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71220" y="361315"/>
            <a:ext cx="37007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四 绘制简单图形</a:t>
            </a:r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首先绘制一个半径为</a:t>
            </a:r>
            <a:r>
              <a:rPr lang="en-US" altLang="zh-CN" sz="2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300</a:t>
            </a:r>
            <a:r>
              <a:rPr lang="zh-CN" altLang="en-US" sz="2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的大圆</a:t>
            </a:r>
            <a:r>
              <a:rPr lang="en-US" altLang="zh-CN" sz="2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</a:t>
            </a:r>
            <a:r>
              <a:rPr lang="zh-CN" altLang="en-US" sz="2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其次画一个半径为</a:t>
            </a:r>
            <a:r>
              <a:rPr lang="en-US" altLang="zh-CN" sz="2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60</a:t>
            </a:r>
            <a:r>
              <a:rPr lang="zh-CN" altLang="en-US" sz="2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的小圆</a:t>
            </a:r>
            <a:r>
              <a:rPr lang="en-US" altLang="zh-CN" sz="2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</a:t>
            </a:r>
            <a:r>
              <a:rPr lang="zh-CN" altLang="en-US" sz="2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圆心距大圆边</a:t>
            </a:r>
            <a:r>
              <a:rPr lang="en-US" altLang="zh-CN" sz="2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30,</a:t>
            </a:r>
            <a:r>
              <a:rPr lang="zh-CN" altLang="en-US" sz="2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在画一个</a:t>
            </a:r>
            <a:r>
              <a:rPr lang="en-US" altLang="zh-CN" sz="2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180*60</a:t>
            </a:r>
            <a:r>
              <a:rPr lang="zh-CN" altLang="en-US" sz="2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的矩形</a:t>
            </a:r>
            <a:r>
              <a:rPr lang="en-US" altLang="zh-CN" sz="2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</a:t>
            </a:r>
            <a:r>
              <a:rPr lang="zh-CN" altLang="en-US" sz="2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边的位置在画一个圆</a:t>
            </a:r>
            <a:r>
              <a:rPr lang="en-US" altLang="zh-CN" sz="2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</a:t>
            </a:r>
          </a:p>
        </p:txBody>
      </p:sp>
      <p:pic>
        <p:nvPicPr>
          <p:cNvPr id="4" name="内容占位符 3" descr="wxid_enld6ygdce5g12_1523410691636_2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60855" y="1462405"/>
            <a:ext cx="5076190" cy="45269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wxid_enld6ygdce5g12_1523412745858_8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8" y="1700808"/>
            <a:ext cx="5638269" cy="441728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43608" y="332656"/>
            <a:ext cx="68694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ym typeface="+mn-ea"/>
              </a:rPr>
              <a:t> </a:t>
            </a:r>
            <a:r>
              <a:rPr lang="zh-CN" altLang="en-US" sz="2000" dirty="0" smtClean="0">
                <a:sym typeface="+mn-ea"/>
              </a:rPr>
              <a:t>利用复制命令将圆依次在</a:t>
            </a:r>
            <a:r>
              <a:rPr lang="zh-CN" altLang="en-US" sz="2000" dirty="0">
                <a:sym typeface="+mn-ea"/>
              </a:rPr>
              <a:t>大圆上均匀的分布6个小</a:t>
            </a:r>
            <a:r>
              <a:rPr lang="zh-CN" altLang="en-US" sz="2000" dirty="0" smtClean="0">
                <a:sym typeface="+mn-ea"/>
              </a:rPr>
              <a:t>圆此</a:t>
            </a:r>
            <a:r>
              <a:rPr lang="zh-CN" altLang="en-US" sz="2000" dirty="0">
                <a:sym typeface="+mn-ea"/>
              </a:rPr>
              <a:t>时从下图上可以看到小圆被均匀的分布在大圆上。</a:t>
            </a:r>
            <a:endParaRPr lang="zh-CN" altLang="en-US" sz="2000" dirty="0"/>
          </a:p>
        </p:txBody>
      </p:sp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tx1"/>
                </a:solidFill>
              </a:rPr>
              <a:t>如图所示再将多余的线删</a:t>
            </a:r>
            <a:r>
              <a:rPr lang="zh-CN" altLang="en-US" dirty="0" smtClean="0">
                <a:solidFill>
                  <a:schemeClr val="tx1"/>
                </a:solidFill>
              </a:rPr>
              <a:t>除，加上标注即可。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4" name="内容占位符 3" descr="wxid_enld6ygdce5g12_1523410710244_98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34565" y="1460500"/>
            <a:ext cx="4526915" cy="45269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标题 318465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5483225"/>
          </a:xfrm>
          <a:ln/>
        </p:spPr>
        <p:txBody>
          <a:bodyPr anchor="ctr"/>
          <a:lstStyle/>
          <a:p>
            <a:r>
              <a:rPr lang="zh-CN" altLang="en-US" sz="9600" dirty="0">
                <a:solidFill>
                  <a:schemeClr val="tx1"/>
                </a:solidFill>
              </a:rPr>
              <a:t>完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7" name="矩形 317446"/>
          <p:cNvSpPr>
            <a:spLocks noRot="1"/>
          </p:cNvSpPr>
          <p:nvPr/>
        </p:nvSpPr>
        <p:spPr>
          <a:xfrm>
            <a:off x="468313" y="549275"/>
            <a:ext cx="8229600" cy="53276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1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3600" i="1" dirty="0">
                <a:latin typeface="黑体" panose="02010609060101010101" pitchFamily="2" charset="-122"/>
                <a:ea typeface="黑体" panose="02010609060101010101" pitchFamily="2" charset="-122"/>
              </a:rPr>
              <a:t>一  设置绘图环境</a:t>
            </a:r>
            <a:br>
              <a:rPr lang="zh-CN" altLang="en-US" sz="3600" i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600" i="1" dirty="0">
                <a:latin typeface="黑体" panose="02010609060101010101" pitchFamily="2" charset="-122"/>
                <a:ea typeface="黑体" panose="02010609060101010101" pitchFamily="2" charset="-122"/>
              </a:rPr>
              <a:t/>
            </a:r>
            <a:br>
              <a:rPr lang="zh-CN" altLang="en-US" sz="3600" i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600" i="1" dirty="0">
                <a:latin typeface="黑体" panose="02010609060101010101" pitchFamily="2" charset="-122"/>
                <a:ea typeface="黑体" panose="02010609060101010101" pitchFamily="2" charset="-122"/>
              </a:rPr>
              <a:t/>
            </a:r>
            <a:br>
              <a:rPr lang="zh-CN" altLang="en-US" sz="3600" i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600" i="1" dirty="0">
                <a:latin typeface="黑体" panose="02010609060101010101" pitchFamily="2" charset="-122"/>
                <a:ea typeface="黑体" panose="02010609060101010101" pitchFamily="2" charset="-122"/>
              </a:rPr>
              <a:t/>
            </a:r>
            <a:br>
              <a:rPr lang="zh-CN" altLang="en-US" sz="3600" i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600" i="1" dirty="0">
                <a:latin typeface="黑体" panose="02010609060101010101" pitchFamily="2" charset="-122"/>
                <a:ea typeface="黑体" panose="02010609060101010101" pitchFamily="2" charset="-122"/>
              </a:rPr>
              <a:t>二  尺寸标注和文字说明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标题 104449"/>
          <p:cNvSpPr>
            <a:spLocks noGrp="1" noRot="1"/>
          </p:cNvSpPr>
          <p:nvPr>
            <p:ph type="title"/>
          </p:nvPr>
        </p:nvSpPr>
        <p:spPr>
          <a:xfrm>
            <a:off x="0" y="0"/>
            <a:ext cx="7929563" cy="869950"/>
          </a:xfrm>
          <a:ln/>
        </p:spPr>
        <p:txBody>
          <a:bodyPr anchor="ctr"/>
          <a:lstStyle/>
          <a:p>
            <a:pPr algn="l"/>
            <a:r>
              <a:rPr lang="zh-CN" altLang="en-US" sz="3000" i="1" dirty="0">
                <a:latin typeface="黑体" panose="02010609060101010101" pitchFamily="2" charset="-122"/>
                <a:ea typeface="黑体" panose="02010609060101010101" pitchFamily="2" charset="-122"/>
              </a:rPr>
              <a:t>一  设置绘图环境</a:t>
            </a:r>
            <a:r>
              <a:rPr lang="zh-CN" altLang="en-US" sz="3300" b="0" dirty="0">
                <a:solidFill>
                  <a:srgbClr val="000099"/>
                </a:solidFill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04451" name="文本占位符 104450"/>
          <p:cNvSpPr>
            <a:spLocks noGrp="1"/>
          </p:cNvSpPr>
          <p:nvPr>
            <p:ph type="body" idx="1"/>
          </p:nvPr>
        </p:nvSpPr>
        <p:spPr>
          <a:xfrm>
            <a:off x="395288" y="1052513"/>
            <a:ext cx="4608512" cy="504825"/>
          </a:xfrm>
          <a:ln/>
        </p:spPr>
        <p:txBody>
          <a:bodyPr>
            <a:normAutofit fontScale="85000" lnSpcReduction="20000"/>
          </a:bodyPr>
          <a:lstStyle/>
          <a:p>
            <a:pPr>
              <a:lnSpc>
                <a:spcPct val="125000"/>
              </a:lnSpc>
              <a:buClrTx/>
              <a:buFont typeface="Wingdings" panose="05000000000000000000" pitchFamily="2" charset="2"/>
              <a:buNone/>
            </a:pPr>
            <a:r>
              <a:rPr lang="en-US" altLang="zh-CN" sz="2800" b="1"/>
              <a:t>1.</a:t>
            </a:r>
            <a:r>
              <a:rPr lang="zh-CN" altLang="en-US" sz="2800" b="1" dirty="0"/>
              <a:t>绘图单位设置 </a:t>
            </a:r>
          </a:p>
          <a:p>
            <a:pPr>
              <a:lnSpc>
                <a:spcPct val="125000"/>
              </a:lnSpc>
              <a:buClrTx/>
              <a:buFont typeface="Wingdings" panose="05000000000000000000" pitchFamily="2" charset="2"/>
              <a:buNone/>
            </a:pPr>
            <a:endParaRPr lang="zh-CN" altLang="en-US" sz="2800" b="1" dirty="0"/>
          </a:p>
          <a:p>
            <a:pPr>
              <a:lnSpc>
                <a:spcPct val="125000"/>
              </a:lnSpc>
              <a:buClrTx/>
              <a:buFont typeface="Wingdings" panose="05000000000000000000" pitchFamily="2" charset="2"/>
              <a:buNone/>
            </a:pP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04452" name="文本框 104451"/>
          <p:cNvSpPr txBox="1"/>
          <p:nvPr/>
        </p:nvSpPr>
        <p:spPr>
          <a:xfrm>
            <a:off x="395288" y="1773238"/>
            <a:ext cx="4824412" cy="4707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000" b="1" dirty="0">
              <a:solidFill>
                <a:srgbClr val="9933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工程中，长度类型：小数，精度为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；角度类型：十进制数，角度以逆时针方向为正，方向以右为基准角度。</a:t>
            </a:r>
          </a:p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选择“格式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单位”，或在命令行中键入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UNITS(UN)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，将弹出如图所示的“图形单位”对话框，用户可在对话框中进行绘图单位的设置。</a:t>
            </a:r>
          </a:p>
          <a:p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2000" b="1" dirty="0">
              <a:solidFill>
                <a:srgbClr val="9933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2000" b="1" dirty="0">
              <a:solidFill>
                <a:srgbClr val="99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04458" name="图片 104457" descr="2009-06-26_10-25-5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0425" y="981075"/>
            <a:ext cx="3009900" cy="42862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>
            <p:custDataLst>
              <p:tags r:id="rId2"/>
            </p:custDataLst>
          </p:nvPr>
        </p:nvPicPr>
        <p:blipFill rotWithShape="1">
          <a:blip r:embed="rId6" cstate="print"/>
          <a:srcRect l="43" t="19581" r="322" b="8245"/>
          <a:stretch>
            <a:fillRect/>
          </a:stretch>
        </p:blipFill>
        <p:spPr>
          <a:xfrm>
            <a:off x="2646045" y="1377000"/>
            <a:ext cx="3851910" cy="42804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619200" y="425054"/>
            <a:ext cx="7884000" cy="774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defPPr>
              <a:defRPr lang="zh-CN"/>
            </a:defPPr>
            <a:lvl1pPr>
              <a:defRPr sz="32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 smtClean="0">
                <a:solidFill>
                  <a:schemeClr val="accent1"/>
                </a:solidFill>
              </a:rPr>
              <a:t>一 设置绘图环境 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619200" y="5835347"/>
            <a:ext cx="7884000" cy="59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zh-CN"/>
            </a:defPPr>
            <a:lvl1pPr lvl="0" indent="0">
              <a:buNone/>
            </a:lvl1pPr>
            <a:lvl2pPr indent="0">
              <a:buNone/>
              <a:defRPr sz="1400"/>
            </a:lvl2pPr>
            <a:lvl3pPr indent="0">
              <a:buNone/>
              <a:defRPr sz="1200"/>
            </a:lvl3pPr>
            <a:lvl4pPr indent="0">
              <a:buNone/>
              <a:defRPr sz="1000"/>
            </a:lvl4pPr>
            <a:lvl5pPr indent="0">
              <a:buNone/>
              <a:defRPr sz="1000"/>
            </a:lvl5pPr>
            <a:lvl6pPr indent="0">
              <a:buNone/>
              <a:defRPr sz="1000"/>
            </a:lvl6pPr>
            <a:lvl7pPr indent="0">
              <a:buNone/>
              <a:defRPr sz="1000"/>
            </a:lvl7pPr>
            <a:lvl8pPr indent="0">
              <a:buNone/>
              <a:defRPr sz="1000"/>
            </a:lvl8pPr>
            <a:lvl9pPr indent="0">
              <a:buNone/>
              <a:defRPr sz="1000"/>
            </a:lvl9pPr>
          </a:lstStyle>
          <a:p>
            <a:pPr>
              <a:buNone/>
            </a:pPr>
            <a:r>
              <a:rPr lang="en-US" altLang="zh-CN" sz="1800" smtClean="0"/>
              <a:t>1.</a:t>
            </a:r>
            <a:r>
              <a:rPr lang="zh-CN" altLang="en-US" sz="1800" dirty="0" smtClean="0"/>
              <a:t>绘图单位设置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标题 228353"/>
          <p:cNvSpPr>
            <a:spLocks noGrp="1" noRot="1"/>
          </p:cNvSpPr>
          <p:nvPr>
            <p:ph type="title"/>
          </p:nvPr>
        </p:nvSpPr>
        <p:spPr>
          <a:xfrm>
            <a:off x="0" y="0"/>
            <a:ext cx="7929563" cy="869950"/>
          </a:xfrm>
          <a:ln/>
        </p:spPr>
        <p:txBody>
          <a:bodyPr anchor="ctr"/>
          <a:lstStyle/>
          <a:p>
            <a:pPr algn="l"/>
            <a:r>
              <a:rPr lang="zh-CN" altLang="en-US" sz="3000" i="1" dirty="0">
                <a:latin typeface="黑体" panose="02010609060101010101" pitchFamily="2" charset="-122"/>
                <a:ea typeface="黑体" panose="02010609060101010101" pitchFamily="2" charset="-122"/>
              </a:rPr>
              <a:t>一 设置绘图环境</a:t>
            </a:r>
            <a:r>
              <a:rPr lang="zh-CN" altLang="en-US" sz="3600" b="0" dirty="0">
                <a:solidFill>
                  <a:srgbClr val="000099"/>
                </a:solidFill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228355" name="文本占位符 228354"/>
          <p:cNvSpPr>
            <a:spLocks noGrp="1"/>
          </p:cNvSpPr>
          <p:nvPr>
            <p:ph type="body" idx="1"/>
          </p:nvPr>
        </p:nvSpPr>
        <p:spPr>
          <a:xfrm>
            <a:off x="323850" y="836613"/>
            <a:ext cx="3995738" cy="504825"/>
          </a:xfrm>
          <a:ln/>
        </p:spPr>
        <p:txBody>
          <a:bodyPr>
            <a:normAutofit fontScale="85000" lnSpcReduction="20000"/>
          </a:bodyPr>
          <a:lstStyle/>
          <a:p>
            <a:pPr>
              <a:lnSpc>
                <a:spcPct val="125000"/>
              </a:lnSpc>
              <a:buClrTx/>
              <a:buFont typeface="Wingdings" panose="05000000000000000000" pitchFamily="2" charset="2"/>
              <a:buNone/>
            </a:pPr>
            <a:r>
              <a:rPr lang="en-US" altLang="zh-CN" sz="2800" b="1"/>
              <a:t>2.</a:t>
            </a:r>
            <a:r>
              <a:rPr lang="zh-CN" altLang="en-US" sz="2800" b="1" dirty="0"/>
              <a:t>图层设置</a:t>
            </a:r>
            <a:r>
              <a:rPr lang="zh-CN" altLang="en-US" sz="2800" dirty="0"/>
              <a:t> </a:t>
            </a:r>
            <a:endParaRPr lang="zh-CN" altLang="en-US" sz="2800" b="1" dirty="0"/>
          </a:p>
          <a:p>
            <a:pPr>
              <a:lnSpc>
                <a:spcPct val="125000"/>
              </a:lnSpc>
              <a:buClrTx/>
              <a:buFont typeface="Wingdings" panose="05000000000000000000" pitchFamily="2" charset="2"/>
              <a:buNone/>
            </a:pPr>
            <a:endParaRPr lang="zh-CN" altLang="en-US" sz="2800" b="1" dirty="0"/>
          </a:p>
          <a:p>
            <a:pPr>
              <a:lnSpc>
                <a:spcPct val="125000"/>
              </a:lnSpc>
              <a:buClrTx/>
              <a:buFont typeface="Wingdings" panose="05000000000000000000" pitchFamily="2" charset="2"/>
              <a:buNone/>
            </a:pP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28356" name="文本框 228355"/>
          <p:cNvSpPr txBox="1"/>
          <p:nvPr/>
        </p:nvSpPr>
        <p:spPr>
          <a:xfrm>
            <a:off x="323850" y="1557338"/>
            <a:ext cx="5616575" cy="45243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建筑工程中的墙体、门窗、楼梯</a:t>
            </a:r>
          </a:p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、设备、尺寸、标注等不同的图形，</a:t>
            </a:r>
          </a:p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所具有的属性是不一样的。为了便于</a:t>
            </a:r>
          </a:p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管理，把具有不同属性的图形放在不</a:t>
            </a:r>
          </a:p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同的图层上进行处理。</a:t>
            </a:r>
          </a:p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首先创建图层。选择“格式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|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图层”</a:t>
            </a:r>
          </a:p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命令，或在命令行中键入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LAYET(LA),</a:t>
            </a:r>
          </a:p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弹出“图层特性管理器”对话框。根据</a:t>
            </a:r>
          </a:p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首层平面，建立如下图层：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WALL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（墙</a:t>
            </a:r>
          </a:p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体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DOTE(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轴线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STAIR (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楼梯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、</a:t>
            </a:r>
          </a:p>
          <a:p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WINDOW (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门窗、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DIMENSION(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标注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、文字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个图层，如图下图所示。</a:t>
            </a:r>
          </a:p>
        </p:txBody>
      </p:sp>
      <p:pic>
        <p:nvPicPr>
          <p:cNvPr id="228358" name="图片 228357" descr="2009-06-26_10-38-3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43663" y="981075"/>
            <a:ext cx="2451100" cy="53292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>
            <p:custDataLst>
              <p:tags r:id="rId2"/>
            </p:custDataLst>
          </p:nvPr>
        </p:nvPicPr>
        <p:blipFill rotWithShape="1">
          <a:blip r:embed="rId6" cstate="print"/>
          <a:srcRect l="43" t="19581" r="322" b="8245"/>
          <a:stretch>
            <a:fillRect/>
          </a:stretch>
        </p:blipFill>
        <p:spPr>
          <a:xfrm>
            <a:off x="619200" y="1749043"/>
            <a:ext cx="7905600" cy="353631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619200" y="425054"/>
            <a:ext cx="7884000" cy="774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defPPr>
              <a:defRPr lang="zh-CN"/>
            </a:defPPr>
            <a:lvl1pPr>
              <a:defRPr sz="32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 smtClean="0">
                <a:solidFill>
                  <a:schemeClr val="accent1"/>
                </a:solidFill>
              </a:rPr>
              <a:t>一 设置绘图环境 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619200" y="5835347"/>
            <a:ext cx="7884000" cy="597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30000" lnSpcReduction="20000"/>
          </a:bodyPr>
          <a:lstStyle>
            <a:defPPr>
              <a:defRPr lang="zh-CN"/>
            </a:defPPr>
            <a:lvl1pPr lvl="0" indent="0">
              <a:buNone/>
            </a:lvl1pPr>
            <a:lvl2pPr indent="0">
              <a:buNone/>
              <a:defRPr sz="1400"/>
            </a:lvl2pPr>
            <a:lvl3pPr indent="0">
              <a:buNone/>
              <a:defRPr sz="1200"/>
            </a:lvl3pPr>
            <a:lvl4pPr indent="0">
              <a:buNone/>
              <a:defRPr sz="1000"/>
            </a:lvl4pPr>
            <a:lvl5pPr indent="0">
              <a:buNone/>
              <a:defRPr sz="1000"/>
            </a:lvl5pPr>
            <a:lvl6pPr indent="0">
              <a:buNone/>
              <a:defRPr sz="1000"/>
            </a:lvl6pPr>
            <a:lvl7pPr indent="0">
              <a:buNone/>
              <a:defRPr sz="1000"/>
            </a:lvl7pPr>
            <a:lvl8pPr indent="0">
              <a:buNone/>
              <a:defRPr sz="1000"/>
            </a:lvl8pPr>
            <a:lvl9pPr indent="0">
              <a:buNone/>
              <a:defRPr sz="1000"/>
            </a:lvl9pPr>
          </a:lstStyle>
          <a:p>
            <a:pPr>
              <a:lnSpc>
                <a:spcPct val="125000"/>
              </a:lnSpc>
              <a:buClrTx/>
              <a:buFont typeface="Wingdings" panose="05000000000000000000" pitchFamily="2" charset="2"/>
              <a:buNone/>
            </a:pPr>
            <a:r>
              <a:rPr lang="en-US" altLang="zh-CN" sz="1800" smtClean="0"/>
              <a:t>2.</a:t>
            </a:r>
            <a:r>
              <a:rPr lang="zh-CN" altLang="en-US" sz="1800" dirty="0" smtClean="0"/>
              <a:t>图层设置 </a:t>
            </a:r>
          </a:p>
          <a:p>
            <a:pPr>
              <a:lnSpc>
                <a:spcPct val="125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1800" dirty="0" smtClean="0"/>
              <a:t>设置：</a:t>
            </a:r>
          </a:p>
          <a:p>
            <a:pPr>
              <a:lnSpc>
                <a:spcPct val="125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1800" dirty="0" smtClean="0"/>
              <a:t>    线型</a:t>
            </a:r>
          </a:p>
          <a:p>
            <a:pPr>
              <a:lnSpc>
                <a:spcPct val="125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1800" dirty="0" smtClean="0"/>
              <a:t>    颜色</a:t>
            </a:r>
          </a:p>
          <a:p>
            <a:pPr>
              <a:lnSpc>
                <a:spcPct val="125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1800" dirty="0" smtClean="0"/>
              <a:t>    线宽</a:t>
            </a: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标题 369665"/>
          <p:cNvSpPr>
            <a:spLocks noGrp="1" noRot="1"/>
          </p:cNvSpPr>
          <p:nvPr>
            <p:ph type="title"/>
          </p:nvPr>
        </p:nvSpPr>
        <p:spPr>
          <a:xfrm>
            <a:off x="0" y="0"/>
            <a:ext cx="7929563" cy="869950"/>
          </a:xfrm>
          <a:ln/>
        </p:spPr>
        <p:txBody>
          <a:bodyPr anchor="ctr"/>
          <a:lstStyle/>
          <a:p>
            <a:pPr algn="l"/>
            <a:r>
              <a:rPr lang="zh-CN" altLang="en-US" sz="3000" i="1" dirty="0">
                <a:latin typeface="黑体" panose="02010609060101010101" pitchFamily="2" charset="-122"/>
                <a:ea typeface="黑体" panose="02010609060101010101" pitchFamily="2" charset="-122"/>
              </a:rPr>
              <a:t>一 设置绘图环境</a:t>
            </a:r>
            <a:r>
              <a:rPr lang="zh-CN" altLang="en-US" sz="3600" b="0" dirty="0">
                <a:solidFill>
                  <a:srgbClr val="000099"/>
                </a:solidFill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369667" name="文本占位符 369666"/>
          <p:cNvSpPr>
            <a:spLocks noGrp="1"/>
          </p:cNvSpPr>
          <p:nvPr>
            <p:ph type="body" idx="1"/>
          </p:nvPr>
        </p:nvSpPr>
        <p:spPr>
          <a:xfrm>
            <a:off x="323850" y="908050"/>
            <a:ext cx="8496300" cy="1295400"/>
          </a:xfrm>
          <a:ln/>
        </p:spPr>
        <p:txBody>
          <a:bodyPr/>
          <a:lstStyle/>
          <a:p>
            <a:pPr>
              <a:lnSpc>
                <a:spcPct val="125000"/>
              </a:lnSpc>
              <a:buClrTx/>
              <a:buFont typeface="Wingdings" panose="05000000000000000000" pitchFamily="2" charset="2"/>
              <a:buNone/>
            </a:pPr>
            <a:r>
              <a:rPr lang="en-US" altLang="zh-CN" b="1">
                <a:latin typeface="宋体" panose="02010600030101010101" pitchFamily="2" charset="-122"/>
              </a:rPr>
              <a:t>3.</a:t>
            </a:r>
            <a:r>
              <a:rPr lang="zh-CN" altLang="en-US" b="1" dirty="0">
                <a:latin typeface="宋体" panose="02010600030101010101" pitchFamily="2" charset="-122"/>
              </a:rPr>
              <a:t>模板文件的创建</a:t>
            </a:r>
            <a:r>
              <a:rPr lang="zh-CN" altLang="en-US" dirty="0"/>
              <a:t> </a:t>
            </a:r>
          </a:p>
          <a:p>
            <a:pPr>
              <a:lnSpc>
                <a:spcPct val="125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9933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</a:p>
        </p:txBody>
      </p:sp>
      <p:sp>
        <p:nvSpPr>
          <p:cNvPr id="369668" name="矩形 369667"/>
          <p:cNvSpPr/>
          <p:nvPr/>
        </p:nvSpPr>
        <p:spPr>
          <a:xfrm>
            <a:off x="827088" y="2060575"/>
            <a:ext cx="7921625" cy="331311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 dirty="0">
                <a:effectLst/>
                <a:latin typeface="楷体_GB2312" pitchFamily="49" charset="-122"/>
                <a:ea typeface="楷体_GB2312" pitchFamily="49" charset="-122"/>
              </a:rPr>
              <a:t>绘图环境设置完成后，将此文件保存为一个建筑平面图模板，以备今后使用。</a:t>
            </a:r>
          </a:p>
          <a:p>
            <a:pPr lvl="0"/>
            <a:r>
              <a:rPr lang="zh-CN" altLang="en-US" sz="2400" b="1" dirty="0">
                <a:effectLst/>
                <a:latin typeface="楷体_GB2312" pitchFamily="49" charset="-122"/>
                <a:ea typeface="楷体_GB2312" pitchFamily="49" charset="-122"/>
              </a:rPr>
              <a:t>操作：选择“文件</a:t>
            </a:r>
            <a:r>
              <a:rPr lang="en-US" altLang="zh-CN" sz="2400" b="1" dirty="0">
                <a:effectLst/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400" b="1" dirty="0">
                <a:effectLst/>
                <a:latin typeface="楷体_GB2312" pitchFamily="49" charset="-122"/>
                <a:ea typeface="楷体_GB2312" pitchFamily="49" charset="-122"/>
              </a:rPr>
              <a:t>另存为”，弹出 “图形另存为”对话框。在该对话框中，选择文件类型选项“</a:t>
            </a:r>
            <a:r>
              <a:rPr lang="en-US" altLang="zh-CN" sz="2400" b="1" dirty="0">
                <a:effectLst/>
                <a:latin typeface="楷体_GB2312" pitchFamily="49" charset="-122"/>
                <a:ea typeface="楷体_GB2312" pitchFamily="49" charset="-122"/>
              </a:rPr>
              <a:t>AutoCAD</a:t>
            </a:r>
            <a:r>
              <a:rPr lang="zh-CN" altLang="en-US" sz="2400" b="1" dirty="0">
                <a:effectLst/>
                <a:latin typeface="楷体_GB2312" pitchFamily="49" charset="-122"/>
                <a:ea typeface="楷体_GB2312" pitchFamily="49" charset="-122"/>
              </a:rPr>
              <a:t>图形样板（*</a:t>
            </a:r>
            <a:r>
              <a:rPr lang="en-US" altLang="zh-CN" sz="2400" b="1" dirty="0">
                <a:effectLst/>
                <a:latin typeface="楷体_GB2312" pitchFamily="49" charset="-122"/>
                <a:ea typeface="楷体_GB2312" pitchFamily="49" charset="-122"/>
              </a:rPr>
              <a:t>.dwt</a:t>
            </a:r>
            <a:r>
              <a:rPr lang="zh-CN" altLang="en-US" sz="2400" b="1" dirty="0">
                <a:effectLst/>
                <a:latin typeface="楷体_GB2312" pitchFamily="49" charset="-122"/>
                <a:ea typeface="楷体_GB2312" pitchFamily="49" charset="-122"/>
              </a:rPr>
              <a:t>）”，文件名为建筑模板。单击保存按钮，出现“样板说明”对话框，在说明选项中注明“建筑用模板”，单击确认按钮，完成建筑模板的创建。</a:t>
            </a:r>
          </a:p>
          <a:p>
            <a:pPr lvl="0"/>
            <a:endParaRPr lang="zh-CN" altLang="en-US" sz="2400" b="1" dirty="0">
              <a:effectLst/>
              <a:latin typeface="楷体_GB2312" pitchFamily="49" charset="-122"/>
              <a:ea typeface="楷体_GB2312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Picture_1"/>
          <p:cNvSpPr/>
          <p:nvPr>
            <p:custDataLst>
              <p:tags r:id="rId2"/>
            </p:custDataLst>
          </p:nvPr>
        </p:nvSpPr>
        <p:spPr>
          <a:xfrm rot="21093959">
            <a:off x="4581433" y="2367422"/>
            <a:ext cx="2300309" cy="2304591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 l="-8724" t="-442" r="-35844" b="442"/>
            </a:stretch>
          </a:blipFill>
          <a:ln w="254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CN" altLang="en-US" sz="570"/>
          </a:p>
        </p:txBody>
      </p:sp>
      <p:sp>
        <p:nvSpPr>
          <p:cNvPr id="4" name="MH_Picture_2"/>
          <p:cNvSpPr/>
          <p:nvPr>
            <p:custDataLst>
              <p:tags r:id="rId3"/>
            </p:custDataLst>
          </p:nvPr>
        </p:nvSpPr>
        <p:spPr>
          <a:xfrm rot="329246">
            <a:off x="2262259" y="2119152"/>
            <a:ext cx="2300309" cy="2304591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 l="-47780" t="474" r="-12518" b="-474"/>
            </a:stretch>
          </a:blipFill>
          <a:ln w="254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CN" altLang="en-US" sz="570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128713" y="5072929"/>
            <a:ext cx="6886575" cy="1052099"/>
          </a:xfrm>
          <a:prstGeom prst="rect">
            <a:avLst/>
          </a:prstGeom>
        </p:spPr>
        <p:txBody>
          <a:bodyPr vert="horz" wrap="square" anchor="t" anchorCtr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ern="1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lnSpc>
                <a:spcPct val="150000"/>
              </a:lnSpc>
              <a:buClrTx/>
              <a:buFont typeface="Wingdings" panose="05000000000000000000" pitchFamily="2" charset="2"/>
              <a:buNone/>
            </a:pPr>
            <a:r>
              <a:rPr lang="en-US" altLang="zh-CN"/>
              <a:t>3.</a:t>
            </a:r>
            <a:r>
              <a:rPr lang="zh-CN" altLang="en-US" dirty="0"/>
              <a:t>模板文件的创建     </a:t>
            </a: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628650" y="365126"/>
            <a:ext cx="7886700" cy="1016413"/>
          </a:xfrm>
          <a:prstGeom prst="rect">
            <a:avLst/>
          </a:prstGeom>
        </p:spPr>
        <p:txBody>
          <a:bodyPr anchor="ctr" anchorCtr="0"/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6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 smtClean="0"/>
              <a:t>一 设置绘图环境 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64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45"/>
  <p:tag name="KSO_WM_TAG_VERSION" val="1.0"/>
  <p:tag name="KSO_WM_SLIDE_ID" val="custom645_5"/>
  <p:tag name="KSO_WM_SLIDE_INDEX" val="5"/>
  <p:tag name="KSO_WM_SLIDE_ITEM_CNT" val="2"/>
  <p:tag name="KSO_WM_SLIDE_LAYOUT" val="a_d_f"/>
  <p:tag name="KSO_WM_SLIDE_LAYOUT_CNT" val="1_1_1"/>
  <p:tag name="KSO_WM_SLIDE_TYPE" val="text"/>
  <p:tag name="KSO_WM_BEAUTIFY_FLAG" val="#wm#"/>
  <p:tag name="KSO_WM_SLIDE_POSITION" val="49*108"/>
  <p:tag name="KSO_WM_SLIDE_SIZE" val="622*39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45"/>
  <p:tag name="KSO_WM_UNIT_TYPE" val="d"/>
  <p:tag name="KSO_WM_UNIT_INDEX" val="1"/>
  <p:tag name="KSO_WM_UNIT_ID" val="custom439_5*d*1"/>
  <p:tag name="KSO_WM_UNIT_CLEAR" val="0"/>
  <p:tag name="KSO_WM_UNIT_LAYERLEVEL" val="1"/>
  <p:tag name="KSO_WM_UNIT_VALUE" val="1188*2194"/>
  <p:tag name="KSO_WM_UNIT_HIGHLIGHT" val="0"/>
  <p:tag name="KSO_WM_UNIT_COMPATIBLE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45"/>
  <p:tag name="KSO_WM_UNIT_TYPE" val="a"/>
  <p:tag name="KSO_WM_UNIT_INDEX" val="1"/>
  <p:tag name="KSO_WM_UNIT_ID" val="custom439_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45"/>
  <p:tag name="KSO_WM_UNIT_TYPE" val="f"/>
  <p:tag name="KSO_WM_UNIT_INDEX" val="1"/>
  <p:tag name="KSO_WM_UNIT_ID" val="custom439_5*f*1"/>
  <p:tag name="KSO_WM_UNIT_CLEAR" val="1"/>
  <p:tag name="KSO_WM_UNIT_LAYERLEVEL" val="1"/>
  <p:tag name="KSO_WM_UNIT_VALUE" val="66"/>
  <p:tag name="KSO_WM_UNIT_HIGHLIGHT" val="0"/>
  <p:tag name="KSO_WM_UNIT_COMPATIBLE" val="0"/>
  <p:tag name="KSO_WM_UNIT_PRESET_TEXT_INDEX" val="4"/>
  <p:tag name="KSO_WM_UNIT_PRESET_TEXT_LEN" val="5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4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45"/>
  <p:tag name="KSO_WM_TAG_VERSION" val="1.0"/>
  <p:tag name="KSO_WM_SLIDE_ID" val="custom645_5"/>
  <p:tag name="KSO_WM_SLIDE_INDEX" val="5"/>
  <p:tag name="KSO_WM_SLIDE_ITEM_CNT" val="2"/>
  <p:tag name="KSO_WM_SLIDE_LAYOUT" val="a_d_f"/>
  <p:tag name="KSO_WM_SLIDE_LAYOUT_CNT" val="1_1_1"/>
  <p:tag name="KSO_WM_SLIDE_TYPE" val="text"/>
  <p:tag name="KSO_WM_BEAUTIFY_FLAG" val="#wm#"/>
  <p:tag name="KSO_WM_SLIDE_POSITION" val="49*108"/>
  <p:tag name="KSO_WM_SLIDE_SIZE" val="622*39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45"/>
  <p:tag name="KSO_WM_UNIT_TYPE" val="d"/>
  <p:tag name="KSO_WM_UNIT_INDEX" val="1"/>
  <p:tag name="KSO_WM_UNIT_ID" val="custom439_5*d*1"/>
  <p:tag name="KSO_WM_UNIT_CLEAR" val="0"/>
  <p:tag name="KSO_WM_UNIT_LAYERLEVEL" val="1"/>
  <p:tag name="KSO_WM_UNIT_VALUE" val="1188*2194"/>
  <p:tag name="KSO_WM_UNIT_HIGHLIGHT" val="0"/>
  <p:tag name="KSO_WM_UNIT_COMPATIBLE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45"/>
  <p:tag name="KSO_WM_UNIT_TYPE" val="a"/>
  <p:tag name="KSO_WM_UNIT_INDEX" val="1"/>
  <p:tag name="KSO_WM_UNIT_ID" val="custom439_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45"/>
  <p:tag name="KSO_WM_UNIT_TYPE" val="f"/>
  <p:tag name="KSO_WM_UNIT_INDEX" val="1"/>
  <p:tag name="KSO_WM_UNIT_ID" val="custom439_5*f*1"/>
  <p:tag name="KSO_WM_UNIT_CLEAR" val="1"/>
  <p:tag name="KSO_WM_UNIT_LAYERLEVEL" val="1"/>
  <p:tag name="KSO_WM_UNIT_VALUE" val="66"/>
  <p:tag name="KSO_WM_UNIT_HIGHLIGHT" val="0"/>
  <p:tag name="KSO_WM_UNIT_COMPATIBLE" val="0"/>
  <p:tag name="KSO_WM_UNIT_PRESET_TEXT_INDEX" val="4"/>
  <p:tag name="KSO_WM_UNIT_PRESET_TEXT_LEN" val="5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4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64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45"/>
  <p:tag name="MH_TYPE" val="#NeiR#"/>
  <p:tag name="MH_NUMBER" val="2"/>
  <p:tag name="MH_CATEGORY" val="#TuWHP#"/>
  <p:tag name="MH_LAYOUT" val="SubTitleText"/>
  <p:tag name="MH" val="20150921113736"/>
  <p:tag name="MH_LIBRARY" val="GRAPHIC"/>
  <p:tag name="KSO_WM_TAG_VERSION" val="1.0"/>
  <p:tag name="KSO_WM_SLIDE_ID" val="custom645_26"/>
  <p:tag name="KSO_WM_SLIDE_INDEX" val="26"/>
  <p:tag name="KSO_WM_SLIDE_ITEM_CNT" val="3"/>
  <p:tag name="KSO_WM_SLIDE_LAYOUT" val="a_f_d"/>
  <p:tag name="KSO_WM_SLIDE_LAYOUT_CNT" val="1_1_2"/>
  <p:tag name="KSO_WM_SLIDE_TYPE" val="text"/>
  <p:tag name="KSO_WM_BEAUTIFY_FLAG" val="#wm#"/>
  <p:tag name="KSO_WM_SLIDE_POSITION" val="89*167"/>
  <p:tag name="KSO_WM_SLIDE_SIZE" val="542*31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45"/>
  <p:tag name="MH" val="20150921113736"/>
  <p:tag name="MH_LIBRARY" val="GRAPHIC"/>
  <p:tag name="MH_TYPE" val="Picture"/>
  <p:tag name="MH_ORDER" val="1"/>
  <p:tag name="KSO_WM_UNIT_TYPE" val="d"/>
  <p:tag name="KSO_WM_UNIT_INDEX" val="1"/>
  <p:tag name="KSO_WM_UNIT_ID" val="custom439_26*d*1"/>
  <p:tag name="KSO_WM_UNIT_CLEAR" val="0"/>
  <p:tag name="KSO_WM_UNIT_LAYERLEVEL" val="1"/>
  <p:tag name="KSO_WM_UNIT_VALUE" val="640*638"/>
  <p:tag name="KSO_WM_UNIT_HIGHLIGHT" val="0"/>
  <p:tag name="KSO_WM_UNIT_COMPATIBLE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45"/>
  <p:tag name="MH" val="20150921113736"/>
  <p:tag name="MH_LIBRARY" val="GRAPHIC"/>
  <p:tag name="MH_TYPE" val="Picture"/>
  <p:tag name="MH_ORDER" val="2"/>
  <p:tag name="KSO_WM_UNIT_TYPE" val="d"/>
  <p:tag name="KSO_WM_UNIT_INDEX" val="2"/>
  <p:tag name="KSO_WM_UNIT_ID" val="custom439_26*d*2"/>
  <p:tag name="KSO_WM_UNIT_CLEAR" val="0"/>
  <p:tag name="KSO_WM_UNIT_LAYERLEVEL" val="1"/>
  <p:tag name="KSO_WM_UNIT_VALUE" val="640*638"/>
  <p:tag name="KSO_WM_UNIT_HIGHLIGHT" val="0"/>
  <p:tag name="KSO_WM_UNIT_COMPATIBLE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45"/>
  <p:tag name="MH" val="20150921113323"/>
  <p:tag name="MH_LIBRARY" val="GRAPHIC"/>
  <p:tag name="MH_TYPE" val="Text"/>
  <p:tag name="MH_ORDER" val="1"/>
  <p:tag name="KSO_WM_UNIT_TYPE" val="f"/>
  <p:tag name="KSO_WM_UNIT_INDEX" val="1"/>
  <p:tag name="KSO_WM_UNIT_ID" val="custom439_26*f*1"/>
  <p:tag name="KSO_WM_UNIT_CLEAR" val="1"/>
  <p:tag name="KSO_WM_UNIT_LAYERLEVEL" val="1"/>
  <p:tag name="KSO_WM_UNIT_VALUE" val="58"/>
  <p:tag name="KSO_WM_UNIT_HIGHLIGHT" val="0"/>
  <p:tag name="KSO_WM_UNIT_COMPATIBLE" val="0"/>
  <p:tag name="KSO_WM_UNIT_PRESET_TEXT_INDEX" val="4"/>
  <p:tag name="KSO_WM_UNIT_PRESET_TEXT_LEN" val="11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45"/>
  <p:tag name="KSO_WM_UNIT_TYPE" val="a"/>
  <p:tag name="KSO_WM_UNIT_INDEX" val="1"/>
  <p:tag name="KSO_WM_UNIT_ID" val="custom439_26*a*1"/>
  <p:tag name="KSO_WM_UNIT_CLEAR" val="1"/>
  <p:tag name="KSO_WM_UNIT_LAYERLEVEL" val="1"/>
  <p:tag name="KSO_WM_UNIT_VALUE" val="3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45"/>
  <p:tag name="KSO_WM_TAG_VERSION" val="1.0"/>
  <p:tag name="KSO_WM_SLIDE_ID" val="custom645_4"/>
  <p:tag name="KSO_WM_SLIDE_INDEX" val="4"/>
  <p:tag name="KSO_WM_SLIDE_ITEM_CNT" val="2"/>
  <p:tag name="KSO_WM_SLIDE_LAYOUT" val="f_d_a"/>
  <p:tag name="KSO_WM_SLIDE_LAYOUT_CNT" val="1_1_1"/>
  <p:tag name="KSO_WM_SLIDE_TYPE" val="text"/>
  <p:tag name="KSO_WM_BEAUTIFY_FLAG" val="#wm#"/>
  <p:tag name="KSO_WM_SLIDE_POSITION" val="50*58"/>
  <p:tag name="KSO_WM_SLIDE_SIZE" val="619*42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45"/>
  <p:tag name="KSO_WM_UNIT_TYPE" val="a"/>
  <p:tag name="KSO_WM_UNIT_INDEX" val="1"/>
  <p:tag name="KSO_WM_UNIT_ID" val="custom439_4*a*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45"/>
  <p:tag name="KSO_WM_UNIT_TYPE" val="d"/>
  <p:tag name="KSO_WM_UNIT_INDEX" val="1"/>
  <p:tag name="KSO_WM_UNIT_ID" val="custom439_4*d*1"/>
  <p:tag name="KSO_WM_UNIT_CLEAR" val="0"/>
  <p:tag name="KSO_WM_UNIT_LAYERLEVEL" val="1"/>
  <p:tag name="KSO_WM_UNIT_VALUE" val="1500*1243"/>
  <p:tag name="KSO_WM_UNIT_HIGHLIGHT" val="0"/>
  <p:tag name="KSO_WM_UNIT_COMPATIBLE" val="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45"/>
  <p:tag name="KSO_WM_UNIT_TYPE" val="f"/>
  <p:tag name="KSO_WM_UNIT_INDEX" val="1"/>
  <p:tag name="KSO_WM_UNIT_ID" val="custom439_4*f*1"/>
  <p:tag name="KSO_WM_UNIT_CLEAR" val="1"/>
  <p:tag name="KSO_WM_UNIT_LAYERLEVEL" val="1"/>
  <p:tag name="KSO_WM_UNIT_VALUE" val="143"/>
  <p:tag name="KSO_WM_UNIT_HIGHLIGHT" val="0"/>
  <p:tag name="KSO_WM_UNIT_COMPATIBLE" val="0"/>
  <p:tag name="KSO_WM_UNIT_PRESET_TEXT_INDEX" val="4"/>
  <p:tag name="KSO_WM_UNIT_PRESET_TEXT_LEN" val="12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45"/>
  <p:tag name="MH_TYPE" val="#NeiR#"/>
  <p:tag name="MH_NUMBER" val="2"/>
  <p:tag name="MH_CATEGORY" val="#TuWHP#"/>
  <p:tag name="MH_LAYOUT" val="SubTitleText"/>
  <p:tag name="MH" val="20150921113736"/>
  <p:tag name="MH_LIBRARY" val="GRAPHIC"/>
  <p:tag name="KSO_WM_TAG_VERSION" val="1.0"/>
  <p:tag name="KSO_WM_SLIDE_ID" val="custom645_26"/>
  <p:tag name="KSO_WM_SLIDE_INDEX" val="26"/>
  <p:tag name="KSO_WM_SLIDE_ITEM_CNT" val="3"/>
  <p:tag name="KSO_WM_SLIDE_LAYOUT" val="a_f_d"/>
  <p:tag name="KSO_WM_SLIDE_LAYOUT_CNT" val="1_1_2"/>
  <p:tag name="KSO_WM_SLIDE_TYPE" val="text"/>
  <p:tag name="KSO_WM_BEAUTIFY_FLAG" val="#wm#"/>
  <p:tag name="KSO_WM_SLIDE_POSITION" val="89*167"/>
  <p:tag name="KSO_WM_SLIDE_SIZE" val="542*3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1105644"/>
  <p:tag name="MH_LIBRARY" val="GRAPHIC"/>
  <p:tag name="MH_ORDER" val="直接连接符 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45"/>
  <p:tag name="MH" val="20150921113736"/>
  <p:tag name="MH_LIBRARY" val="GRAPHIC"/>
  <p:tag name="MH_TYPE" val="Picture"/>
  <p:tag name="MH_ORDER" val="1"/>
  <p:tag name="KSO_WM_UNIT_TYPE" val="d"/>
  <p:tag name="KSO_WM_UNIT_INDEX" val="1"/>
  <p:tag name="KSO_WM_UNIT_ID" val="custom439_26*d*1"/>
  <p:tag name="KSO_WM_UNIT_CLEAR" val="0"/>
  <p:tag name="KSO_WM_UNIT_LAYERLEVEL" val="1"/>
  <p:tag name="KSO_WM_UNIT_VALUE" val="640*638"/>
  <p:tag name="KSO_WM_UNIT_HIGHLIGHT" val="0"/>
  <p:tag name="KSO_WM_UNIT_COMPATIBLE" val="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45"/>
  <p:tag name="MH" val="20150921113736"/>
  <p:tag name="MH_LIBRARY" val="GRAPHIC"/>
  <p:tag name="MH_TYPE" val="Picture"/>
  <p:tag name="MH_ORDER" val="2"/>
  <p:tag name="KSO_WM_UNIT_TYPE" val="d"/>
  <p:tag name="KSO_WM_UNIT_INDEX" val="2"/>
  <p:tag name="KSO_WM_UNIT_ID" val="custom439_26*d*2"/>
  <p:tag name="KSO_WM_UNIT_CLEAR" val="0"/>
  <p:tag name="KSO_WM_UNIT_LAYERLEVEL" val="1"/>
  <p:tag name="KSO_WM_UNIT_VALUE" val="640*638"/>
  <p:tag name="KSO_WM_UNIT_HIGHLIGHT" val="0"/>
  <p:tag name="KSO_WM_UNIT_COMPATIBLE" val="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45"/>
  <p:tag name="MH" val="20150921113323"/>
  <p:tag name="MH_LIBRARY" val="GRAPHIC"/>
  <p:tag name="MH_TYPE" val="Text"/>
  <p:tag name="MH_ORDER" val="1"/>
  <p:tag name="KSO_WM_UNIT_TYPE" val="f"/>
  <p:tag name="KSO_WM_UNIT_INDEX" val="1"/>
  <p:tag name="KSO_WM_UNIT_ID" val="custom439_26*f*1"/>
  <p:tag name="KSO_WM_UNIT_CLEAR" val="1"/>
  <p:tag name="KSO_WM_UNIT_LAYERLEVEL" val="1"/>
  <p:tag name="KSO_WM_UNIT_VALUE" val="58"/>
  <p:tag name="KSO_WM_UNIT_HIGHLIGHT" val="0"/>
  <p:tag name="KSO_WM_UNIT_COMPATIBLE" val="0"/>
  <p:tag name="KSO_WM_UNIT_PRESET_TEXT_INDEX" val="4"/>
  <p:tag name="KSO_WM_UNIT_PRESET_TEXT_LEN" val="11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45"/>
  <p:tag name="KSO_WM_UNIT_TYPE" val="a"/>
  <p:tag name="KSO_WM_UNIT_INDEX" val="1"/>
  <p:tag name="KSO_WM_UNIT_ID" val="custom439_26*a*1"/>
  <p:tag name="KSO_WM_UNIT_CLEAR" val="1"/>
  <p:tag name="KSO_WM_UNIT_LAYERLEVEL" val="1"/>
  <p:tag name="KSO_WM_UNIT_VALUE" val="3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45"/>
  <p:tag name="KSO_WM_TAG_VERSION" val="1.0"/>
  <p:tag name="KSO_WM_SLIDE_ID" val="custom645_5"/>
  <p:tag name="KSO_WM_SLIDE_INDEX" val="5"/>
  <p:tag name="KSO_WM_SLIDE_ITEM_CNT" val="2"/>
  <p:tag name="KSO_WM_SLIDE_LAYOUT" val="a_d_f"/>
  <p:tag name="KSO_WM_SLIDE_LAYOUT_CNT" val="1_1_1"/>
  <p:tag name="KSO_WM_SLIDE_TYPE" val="text"/>
  <p:tag name="KSO_WM_BEAUTIFY_FLAG" val="#wm#"/>
  <p:tag name="KSO_WM_SLIDE_POSITION" val="49*108"/>
  <p:tag name="KSO_WM_SLIDE_SIZE" val="622*39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45"/>
  <p:tag name="KSO_WM_UNIT_TYPE" val="d"/>
  <p:tag name="KSO_WM_UNIT_INDEX" val="1"/>
  <p:tag name="KSO_WM_UNIT_ID" val="custom439_5*d*1"/>
  <p:tag name="KSO_WM_UNIT_CLEAR" val="0"/>
  <p:tag name="KSO_WM_UNIT_LAYERLEVEL" val="1"/>
  <p:tag name="KSO_WM_UNIT_VALUE" val="1188*2194"/>
  <p:tag name="KSO_WM_UNIT_HIGHLIGHT" val="0"/>
  <p:tag name="KSO_WM_UNIT_COMPATIBLE" val="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45"/>
  <p:tag name="KSO_WM_UNIT_TYPE" val="a"/>
  <p:tag name="KSO_WM_UNIT_INDEX" val="1"/>
  <p:tag name="KSO_WM_UNIT_ID" val="custom439_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45"/>
  <p:tag name="KSO_WM_UNIT_TYPE" val="f"/>
  <p:tag name="KSO_WM_UNIT_INDEX" val="1"/>
  <p:tag name="KSO_WM_UNIT_ID" val="custom439_5*f*1"/>
  <p:tag name="KSO_WM_UNIT_CLEAR" val="1"/>
  <p:tag name="KSO_WM_UNIT_LAYERLEVEL" val="1"/>
  <p:tag name="KSO_WM_UNIT_VALUE" val="66"/>
  <p:tag name="KSO_WM_UNIT_HIGHLIGHT" val="0"/>
  <p:tag name="KSO_WM_UNIT_COMPATIBLE" val="0"/>
  <p:tag name="KSO_WM_UNIT_PRESET_TEXT_INDEX" val="4"/>
  <p:tag name="KSO_WM_UNIT_PRESET_TEXT_LEN" val="5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4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4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1105644"/>
  <p:tag name="MH_LIBRARY" val="GRAPHIC"/>
  <p:tag name="MH_ORDER" val="直接连接符 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4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4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45"/>
  <p:tag name="MH_TYPE" val="#NeiR#"/>
  <p:tag name="MH_NUMBER" val="2"/>
  <p:tag name="MH_CATEGORY" val="#TuWHP#"/>
  <p:tag name="MH_LAYOUT" val="SubTitleText"/>
  <p:tag name="MH" val="20150921113736"/>
  <p:tag name="MH_LIBRARY" val="GRAPHIC"/>
  <p:tag name="KSO_WM_TAG_VERSION" val="1.0"/>
  <p:tag name="KSO_WM_SLIDE_ID" val="custom645_26"/>
  <p:tag name="KSO_WM_SLIDE_INDEX" val="26"/>
  <p:tag name="KSO_WM_SLIDE_ITEM_CNT" val="3"/>
  <p:tag name="KSO_WM_SLIDE_LAYOUT" val="a_f_d"/>
  <p:tag name="KSO_WM_SLIDE_LAYOUT_CNT" val="1_1_2"/>
  <p:tag name="KSO_WM_SLIDE_TYPE" val="text"/>
  <p:tag name="KSO_WM_BEAUTIFY_FLAG" val="#wm#"/>
  <p:tag name="KSO_WM_SLIDE_POSITION" val="89*167"/>
  <p:tag name="KSO_WM_SLIDE_SIZE" val="542*31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45"/>
  <p:tag name="MH" val="20150921113736"/>
  <p:tag name="MH_LIBRARY" val="GRAPHIC"/>
  <p:tag name="MH_TYPE" val="Picture"/>
  <p:tag name="MH_ORDER" val="1"/>
  <p:tag name="KSO_WM_UNIT_TYPE" val="d"/>
  <p:tag name="KSO_WM_UNIT_INDEX" val="1"/>
  <p:tag name="KSO_WM_UNIT_ID" val="custom439_26*d*1"/>
  <p:tag name="KSO_WM_UNIT_CLEAR" val="0"/>
  <p:tag name="KSO_WM_UNIT_LAYERLEVEL" val="1"/>
  <p:tag name="KSO_WM_UNIT_VALUE" val="640*638"/>
  <p:tag name="KSO_WM_UNIT_HIGHLIGHT" val="0"/>
  <p:tag name="KSO_WM_UNIT_COMPATIBLE" val="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45"/>
  <p:tag name="MH" val="20150921113736"/>
  <p:tag name="MH_LIBRARY" val="GRAPHIC"/>
  <p:tag name="MH_TYPE" val="Picture"/>
  <p:tag name="MH_ORDER" val="2"/>
  <p:tag name="KSO_WM_UNIT_TYPE" val="d"/>
  <p:tag name="KSO_WM_UNIT_INDEX" val="2"/>
  <p:tag name="KSO_WM_UNIT_ID" val="custom439_26*d*2"/>
  <p:tag name="KSO_WM_UNIT_CLEAR" val="0"/>
  <p:tag name="KSO_WM_UNIT_LAYERLEVEL" val="1"/>
  <p:tag name="KSO_WM_UNIT_VALUE" val="640*638"/>
  <p:tag name="KSO_WM_UNIT_HIGHLIGHT" val="0"/>
  <p:tag name="KSO_WM_UNIT_COMPATIBLE" val="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45"/>
  <p:tag name="MH" val="20150921113323"/>
  <p:tag name="MH_LIBRARY" val="GRAPHIC"/>
  <p:tag name="MH_TYPE" val="Text"/>
  <p:tag name="MH_ORDER" val="1"/>
  <p:tag name="KSO_WM_UNIT_TYPE" val="f"/>
  <p:tag name="KSO_WM_UNIT_INDEX" val="1"/>
  <p:tag name="KSO_WM_UNIT_ID" val="custom439_26*f*1"/>
  <p:tag name="KSO_WM_UNIT_CLEAR" val="1"/>
  <p:tag name="KSO_WM_UNIT_LAYERLEVEL" val="1"/>
  <p:tag name="KSO_WM_UNIT_VALUE" val="58"/>
  <p:tag name="KSO_WM_UNIT_HIGHLIGHT" val="0"/>
  <p:tag name="KSO_WM_UNIT_COMPATIBLE" val="0"/>
  <p:tag name="KSO_WM_UNIT_PRESET_TEXT_INDEX" val="4"/>
  <p:tag name="KSO_WM_UNIT_PRESET_TEXT_LEN" val="11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45"/>
  <p:tag name="KSO_WM_UNIT_TYPE" val="a"/>
  <p:tag name="KSO_WM_UNIT_INDEX" val="1"/>
  <p:tag name="KSO_WM_UNIT_ID" val="custom439_26*a*1"/>
  <p:tag name="KSO_WM_UNIT_CLEAR" val="1"/>
  <p:tag name="KSO_WM_UNIT_LAYERLEVEL" val="1"/>
  <p:tag name="KSO_WM_UNIT_VALUE" val="3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4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4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4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4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4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4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4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4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64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645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64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64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4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45"/>
  <p:tag name="MH_TYPE" val="#NeiR#"/>
  <p:tag name="MH_NUMBER" val="2"/>
  <p:tag name="MH_CATEGORY" val="#BingLLB#"/>
  <p:tag name="MH_LAYOUT" val="SubTitleDesc"/>
  <p:tag name="MH" val="20150921111904"/>
  <p:tag name="MH_LIBRARY" val="GRAPHIC"/>
  <p:tag name="KSO_WM_TAG_VERSION" val="1.0"/>
  <p:tag name="KSO_WM_SLIDE_ID" val="custom645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0"/>
  <p:tag name="KSO_WM_SLIDE_SIZE" val="621*35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45"/>
  <p:tag name="KSO_WM_UNIT_TYPE" val="f"/>
  <p:tag name="KSO_WM_UNIT_INDEX" val="1"/>
  <p:tag name="KSO_WM_UNIT_ID" val="custom439_2*f*1"/>
  <p:tag name="KSO_WM_UNIT_CLEAR" val="1"/>
  <p:tag name="KSO_WM_UNIT_LAYERLEVEL" val="1"/>
  <p:tag name="KSO_WM_UNIT_VALUE" val="200"/>
  <p:tag name="KSO_WM_UNIT_HIGHLIGHT" val="0"/>
  <p:tag name="KSO_WM_UNIT_COMPATIBLE" val="0"/>
  <p:tag name="KSO_WM_UNIT_PRESET_TEXT_INDEX" val="5"/>
  <p:tag name="KSO_WM_UNIT_PRESET_TEXT_LEN" val="23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4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45"/>
</p:tagLst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A000120140530A99PPBG">
  <a:themeElements>
    <a:clrScheme name="439.1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1198EB"/>
      </a:accent1>
      <a:accent2>
        <a:srgbClr val="628EE3"/>
      </a:accent2>
      <a:accent3>
        <a:srgbClr val="2BC3B5"/>
      </a:accent3>
      <a:accent4>
        <a:srgbClr val="92D050"/>
      </a:accent4>
      <a:accent5>
        <a:srgbClr val="FFC000"/>
      </a:accent5>
      <a:accent6>
        <a:srgbClr val="C0000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2095</Words>
  <Application>Microsoft Office PowerPoint</Application>
  <PresentationFormat>全屏显示(4:3)</PresentationFormat>
  <Paragraphs>131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诗情画意</vt:lpstr>
      <vt:lpstr>1_A000120140530A99PPBG</vt:lpstr>
      <vt:lpstr>幻灯片 1</vt:lpstr>
      <vt:lpstr>幻灯片 2</vt:lpstr>
      <vt:lpstr>幻灯片 3</vt:lpstr>
      <vt:lpstr>一  设置绘图环境 </vt:lpstr>
      <vt:lpstr>幻灯片 5</vt:lpstr>
      <vt:lpstr>一 设置绘图环境 </vt:lpstr>
      <vt:lpstr>幻灯片 7</vt:lpstr>
      <vt:lpstr>一 设置绘图环境 </vt:lpstr>
      <vt:lpstr>幻灯片 9</vt:lpstr>
      <vt:lpstr>二 尺寸标注和文字说明 </vt:lpstr>
      <vt:lpstr>幻灯片 11</vt:lpstr>
      <vt:lpstr>幻灯片 12</vt:lpstr>
      <vt:lpstr>二 尺寸标注和文字说明 </vt:lpstr>
      <vt:lpstr>二 尺寸标注和文字说明 </vt:lpstr>
      <vt:lpstr>二尺寸标注和文字说明 </vt:lpstr>
      <vt:lpstr>二 尺寸标注和文字说明 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首先绘制一个半径为300的大圆,其次画一个半径为60的小圆,圆心距大圆边30,在画一个180*60的矩形,边的位置在画一个圆,</vt:lpstr>
      <vt:lpstr>幻灯片 27</vt:lpstr>
      <vt:lpstr>如图所示再将多余的线删除，加上标注即可。</vt:lpstr>
      <vt:lpstr>完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*</dc:creator>
  <cp:lastModifiedBy>Administrator</cp:lastModifiedBy>
  <cp:revision>951</cp:revision>
  <dcterms:created xsi:type="dcterms:W3CDTF">2008-10-04T07:23:59Z</dcterms:created>
  <dcterms:modified xsi:type="dcterms:W3CDTF">2018-04-11T02:40:07Z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